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4"/>
  </p:sldMasterIdLst>
  <p:notesMasterIdLst>
    <p:notesMasterId r:id="rId22"/>
  </p:notesMasterIdLst>
  <p:sldIdLst>
    <p:sldId id="2535" r:id="rId5"/>
    <p:sldId id="262" r:id="rId6"/>
    <p:sldId id="1348" r:id="rId7"/>
    <p:sldId id="1397" r:id="rId8"/>
    <p:sldId id="1467" r:id="rId9"/>
    <p:sldId id="2530" r:id="rId10"/>
    <p:sldId id="2554" r:id="rId11"/>
    <p:sldId id="1382" r:id="rId12"/>
    <p:sldId id="1379" r:id="rId13"/>
    <p:sldId id="1414" r:id="rId14"/>
    <p:sldId id="1383" r:id="rId15"/>
    <p:sldId id="1374" r:id="rId16"/>
    <p:sldId id="1401" r:id="rId17"/>
    <p:sldId id="1470" r:id="rId18"/>
    <p:sldId id="1473" r:id="rId19"/>
    <p:sldId id="470" r:id="rId20"/>
    <p:sldId id="1349" r:id="rId2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050"/>
    <a:srgbClr val="76B729"/>
    <a:srgbClr val="E30613"/>
    <a:srgbClr val="0070C0"/>
    <a:srgbClr val="FF0000"/>
    <a:srgbClr val="FFDD00"/>
    <a:srgbClr val="008BD2"/>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367" autoAdjust="0"/>
    <p:restoredTop sz="86401" autoAdjust="0"/>
  </p:normalViewPr>
  <p:slideViewPr>
    <p:cSldViewPr snapToGrid="0">
      <p:cViewPr varScale="1">
        <p:scale>
          <a:sx n="85" d="100"/>
          <a:sy n="85" d="100"/>
        </p:scale>
        <p:origin x="941" y="62"/>
      </p:cViewPr>
      <p:guideLst/>
    </p:cSldViewPr>
  </p:slideViewPr>
  <p:outlineViewPr>
    <p:cViewPr>
      <p:scale>
        <a:sx n="33" d="100"/>
        <a:sy n="33" d="100"/>
      </p:scale>
      <p:origin x="0" y="-14955"/>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D4E720-6C81-486E-AD49-3A1BC57C6C70}" type="datetimeFigureOut">
              <a:rPr lang="de-DE" smtClean="0"/>
              <a:t>08.05.2023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76A178-407A-4025-B5E8-5E9B7535C172}" type="slidenum">
              <a:rPr lang="de-DE" smtClean="0"/>
              <a:t>‹Nr.›</a:t>
            </a:fld>
            <a:endParaRPr lang="de-DE"/>
          </a:p>
        </p:txBody>
      </p:sp>
    </p:spTree>
    <p:extLst>
      <p:ext uri="{BB962C8B-B14F-4D97-AF65-F5344CB8AC3E}">
        <p14:creationId xmlns:p14="http://schemas.microsoft.com/office/powerpoint/2010/main" val="1493127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E76A178-407A-4025-B5E8-5E9B7535C172}" type="slidenum">
              <a:rPr lang="de-DE" smtClean="0"/>
              <a:t>1</a:t>
            </a:fld>
            <a:endParaRPr lang="de-DE"/>
          </a:p>
        </p:txBody>
      </p:sp>
    </p:spTree>
    <p:extLst>
      <p:ext uri="{BB962C8B-B14F-4D97-AF65-F5344CB8AC3E}">
        <p14:creationId xmlns:p14="http://schemas.microsoft.com/office/powerpoint/2010/main" val="383629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E76A178-407A-4025-B5E8-5E9B7535C172}" type="slidenum">
              <a:rPr lang="de-DE" smtClean="0"/>
              <a:t>5</a:t>
            </a:fld>
            <a:endParaRPr lang="de-DE"/>
          </a:p>
        </p:txBody>
      </p:sp>
    </p:spTree>
    <p:extLst>
      <p:ext uri="{BB962C8B-B14F-4D97-AF65-F5344CB8AC3E}">
        <p14:creationId xmlns:p14="http://schemas.microsoft.com/office/powerpoint/2010/main" val="26298923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E76A178-407A-4025-B5E8-5E9B7535C172}" type="slidenum">
              <a:rPr lang="de-DE" smtClean="0"/>
              <a:t>15</a:t>
            </a:fld>
            <a:endParaRPr lang="de-DE"/>
          </a:p>
        </p:txBody>
      </p:sp>
    </p:spTree>
    <p:extLst>
      <p:ext uri="{BB962C8B-B14F-4D97-AF65-F5344CB8AC3E}">
        <p14:creationId xmlns:p14="http://schemas.microsoft.com/office/powerpoint/2010/main" val="30629477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4770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E6F40738-928C-4CAC-9FDF-C55A0C34CF47}" type="datetime1">
              <a:rPr lang="de-DE" smtClean="0"/>
              <a:t>08.05.2023</a:t>
            </a:fld>
            <a:endParaRPr lang="de-DE"/>
          </a:p>
        </p:txBody>
      </p:sp>
      <p:sp>
        <p:nvSpPr>
          <p:cNvPr id="9" name="Foliennummernplatzhalter 5"/>
          <p:cNvSpPr>
            <a:spLocks noGrp="1"/>
          </p:cNvSpPr>
          <p:nvPr>
            <p:ph type="sldNum" sz="quarter" idx="4"/>
          </p:nvPr>
        </p:nvSpPr>
        <p:spPr>
          <a:xfrm>
            <a:off x="11447100" y="6255356"/>
            <a:ext cx="488950" cy="392238"/>
          </a:xfrm>
          <a:prstGeom prst="rect">
            <a:avLst/>
          </a:prstGeom>
        </p:spPr>
        <p:txBody>
          <a:bodyPr vert="horz" lIns="91440" tIns="45720" rIns="91440" bIns="45720" rtlCol="0" anchor="ctr"/>
          <a:lstStyle>
            <a:lvl1pPr algn="r">
              <a:defRPr sz="1200" b="0" cap="none" spc="0" baseline="0">
                <a:ln w="0">
                  <a:solidFill>
                    <a:schemeClr val="bg2"/>
                  </a:solidFill>
                </a:ln>
                <a:solidFill>
                  <a:schemeClr val="bg2">
                    <a:lumMod val="90000"/>
                  </a:schemeClr>
                </a:solidFill>
                <a:effectLst>
                  <a:glow rad="63500">
                    <a:schemeClr val="accent3">
                      <a:satMod val="175000"/>
                      <a:alpha val="40000"/>
                    </a:schemeClr>
                  </a:glow>
                  <a:reflection blurRad="6350" stA="55000" endA="50" endPos="85000" dir="5400000" sy="-100000" algn="bl" rotWithShape="0"/>
                </a:effectLst>
              </a:defRPr>
            </a:lvl1pPr>
          </a:lstStyle>
          <a:p>
            <a:fld id="{CCCBB35F-BF7F-4F62-889F-C5B2F6BB899C}" type="slidenum">
              <a:rPr lang="de-DE" smtClean="0"/>
              <a:pPr/>
              <a:t>‹Nr.›</a:t>
            </a:fld>
            <a:endParaRPr lang="de-DE" dirty="0"/>
          </a:p>
        </p:txBody>
      </p:sp>
    </p:spTree>
    <p:extLst>
      <p:ext uri="{BB962C8B-B14F-4D97-AF65-F5344CB8AC3E}">
        <p14:creationId xmlns:p14="http://schemas.microsoft.com/office/powerpoint/2010/main" val="200874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5D35197-6FEF-4637-8848-EC0AB936A2DA}" type="datetime1">
              <a:rPr lang="de-DE" smtClean="0"/>
              <a:t>08.05.2023</a:t>
            </a:fld>
            <a:endParaRPr lang="de-DE"/>
          </a:p>
        </p:txBody>
      </p:sp>
      <p:sp>
        <p:nvSpPr>
          <p:cNvPr id="6" name="Foliennummernplatzhalter 5"/>
          <p:cNvSpPr>
            <a:spLocks noGrp="1"/>
          </p:cNvSpPr>
          <p:nvPr>
            <p:ph type="sldNum" sz="quarter" idx="12"/>
          </p:nvPr>
        </p:nvSpPr>
        <p:spPr/>
        <p:txBody>
          <a:bodyPr/>
          <a:lstStyle/>
          <a:p>
            <a:fld id="{CCCBB35F-BF7F-4F62-889F-C5B2F6BB899C}" type="slidenum">
              <a:rPr lang="de-DE" smtClean="0"/>
              <a:t>‹Nr.›</a:t>
            </a:fld>
            <a:endParaRPr lang="de-DE"/>
          </a:p>
        </p:txBody>
      </p:sp>
      <p:sp>
        <p:nvSpPr>
          <p:cNvPr id="7" name="Fußzeilenplatzhalter 4">
            <a:extLst>
              <a:ext uri="{FF2B5EF4-FFF2-40B4-BE49-F238E27FC236}">
                <a16:creationId xmlns:a16="http://schemas.microsoft.com/office/drawing/2014/main" id="{978F49F1-8B89-4C28-AB3B-DE0B2A8CBD48}"/>
              </a:ext>
            </a:extLst>
          </p:cNvPr>
          <p:cNvSpPr>
            <a:spLocks noGrp="1"/>
          </p:cNvSpPr>
          <p:nvPr>
            <p:ph type="ftr" sz="quarter" idx="3"/>
          </p:nvPr>
        </p:nvSpPr>
        <p:spPr>
          <a:xfrm>
            <a:off x="2805953" y="6219569"/>
            <a:ext cx="489549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dirty="0"/>
              <a:t>Landesinnungsverband für das Bayerische </a:t>
            </a:r>
            <a:r>
              <a:rPr lang="de-DE" dirty="0" err="1"/>
              <a:t>Kaminkehrerhandwerk</a:t>
            </a:r>
            <a:endParaRPr lang="de-DE" dirty="0"/>
          </a:p>
        </p:txBody>
      </p:sp>
    </p:spTree>
    <p:extLst>
      <p:ext uri="{BB962C8B-B14F-4D97-AF65-F5344CB8AC3E}">
        <p14:creationId xmlns:p14="http://schemas.microsoft.com/office/powerpoint/2010/main" val="761399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CDDAB8D6-6E50-48DE-8F80-2541D8FE18EC}" type="datetime1">
              <a:rPr lang="de-DE" smtClean="0"/>
              <a:t>08.05.2023</a:t>
            </a:fld>
            <a:endParaRPr lang="de-DE"/>
          </a:p>
        </p:txBody>
      </p:sp>
      <p:sp>
        <p:nvSpPr>
          <p:cNvPr id="6" name="Foliennummernplatzhalter 5"/>
          <p:cNvSpPr>
            <a:spLocks noGrp="1"/>
          </p:cNvSpPr>
          <p:nvPr>
            <p:ph type="sldNum" sz="quarter" idx="12"/>
          </p:nvPr>
        </p:nvSpPr>
        <p:spPr/>
        <p:txBody>
          <a:bodyPr/>
          <a:lstStyle/>
          <a:p>
            <a:fld id="{CCCBB35F-BF7F-4F62-889F-C5B2F6BB899C}" type="slidenum">
              <a:rPr lang="de-DE" smtClean="0"/>
              <a:t>‹Nr.›</a:t>
            </a:fld>
            <a:endParaRPr lang="de-DE"/>
          </a:p>
        </p:txBody>
      </p:sp>
      <p:sp>
        <p:nvSpPr>
          <p:cNvPr id="7" name="Fußzeilenplatzhalter 4">
            <a:extLst>
              <a:ext uri="{FF2B5EF4-FFF2-40B4-BE49-F238E27FC236}">
                <a16:creationId xmlns:a16="http://schemas.microsoft.com/office/drawing/2014/main" id="{E4E5DB2C-2970-45AD-952B-A3302DC9EEEF}"/>
              </a:ext>
            </a:extLst>
          </p:cNvPr>
          <p:cNvSpPr>
            <a:spLocks noGrp="1"/>
          </p:cNvSpPr>
          <p:nvPr>
            <p:ph type="ftr" sz="quarter" idx="3"/>
          </p:nvPr>
        </p:nvSpPr>
        <p:spPr>
          <a:xfrm>
            <a:off x="2805953" y="6219569"/>
            <a:ext cx="489549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dirty="0"/>
              <a:t>Landesinnungsverband für das Bayerische </a:t>
            </a:r>
            <a:r>
              <a:rPr lang="de-DE" dirty="0" err="1"/>
              <a:t>Kaminkehrerhandwerk</a:t>
            </a:r>
            <a:endParaRPr lang="de-DE" dirty="0"/>
          </a:p>
        </p:txBody>
      </p:sp>
    </p:spTree>
    <p:extLst>
      <p:ext uri="{BB962C8B-B14F-4D97-AF65-F5344CB8AC3E}">
        <p14:creationId xmlns:p14="http://schemas.microsoft.com/office/powerpoint/2010/main" val="4091075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a:xfrm>
            <a:off x="961490" y="2020834"/>
            <a:ext cx="10515600" cy="2831719"/>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0C920F65-A827-4131-9267-B14163D00F0C}" type="datetime1">
              <a:rPr lang="de-DE" smtClean="0"/>
              <a:t>08.05.2023</a:t>
            </a:fld>
            <a:endParaRPr lang="de-DE"/>
          </a:p>
        </p:txBody>
      </p:sp>
      <p:sp>
        <p:nvSpPr>
          <p:cNvPr id="9" name="Foliennummernplatzhalter 5"/>
          <p:cNvSpPr>
            <a:spLocks noGrp="1"/>
          </p:cNvSpPr>
          <p:nvPr>
            <p:ph type="sldNum" sz="quarter" idx="4"/>
          </p:nvPr>
        </p:nvSpPr>
        <p:spPr>
          <a:xfrm>
            <a:off x="11447100" y="6255356"/>
            <a:ext cx="488950" cy="392238"/>
          </a:xfrm>
          <a:prstGeom prst="rect">
            <a:avLst/>
          </a:prstGeom>
        </p:spPr>
        <p:txBody>
          <a:bodyPr vert="horz" lIns="91440" tIns="45720" rIns="91440" bIns="45720" rtlCol="0" anchor="ctr"/>
          <a:lstStyle>
            <a:lvl1pPr algn="r">
              <a:defRPr sz="1200" b="0" cap="none" spc="0" baseline="0">
                <a:ln w="0">
                  <a:solidFill>
                    <a:schemeClr val="bg2"/>
                  </a:solidFill>
                </a:ln>
                <a:solidFill>
                  <a:schemeClr val="bg2">
                    <a:lumMod val="90000"/>
                  </a:schemeClr>
                </a:solidFill>
                <a:effectLst>
                  <a:glow rad="63500">
                    <a:schemeClr val="accent3">
                      <a:satMod val="175000"/>
                      <a:alpha val="40000"/>
                    </a:schemeClr>
                  </a:glow>
                  <a:reflection blurRad="6350" stA="55000" endA="50" endPos="85000" dir="5400000" sy="-100000" algn="bl" rotWithShape="0"/>
                </a:effectLst>
              </a:defRPr>
            </a:lvl1pPr>
          </a:lstStyle>
          <a:p>
            <a:fld id="{CCCBB35F-BF7F-4F62-889F-C5B2F6BB899C}" type="slidenum">
              <a:rPr lang="de-DE" smtClean="0"/>
              <a:pPr/>
              <a:t>‹Nr.›</a:t>
            </a:fld>
            <a:endParaRPr lang="de-DE" dirty="0"/>
          </a:p>
        </p:txBody>
      </p:sp>
      <p:sp>
        <p:nvSpPr>
          <p:cNvPr id="8" name="Fußzeilenplatzhalter 4">
            <a:extLst>
              <a:ext uri="{FF2B5EF4-FFF2-40B4-BE49-F238E27FC236}">
                <a16:creationId xmlns:a16="http://schemas.microsoft.com/office/drawing/2014/main" id="{E06A2234-8C68-455E-B188-B483716C9A2E}"/>
              </a:ext>
            </a:extLst>
          </p:cNvPr>
          <p:cNvSpPr txBox="1">
            <a:spLocks/>
          </p:cNvSpPr>
          <p:nvPr userDrawn="1"/>
        </p:nvSpPr>
        <p:spPr>
          <a:xfrm>
            <a:off x="1088551" y="6219569"/>
            <a:ext cx="6612899"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dirty="0"/>
              <a:t>Landesinnungsverband für das Schornsteinfegerhandwerk Niedersachsen</a:t>
            </a:r>
          </a:p>
          <a:p>
            <a:r>
              <a:rPr lang="de-DE" b="1" dirty="0"/>
              <a:t>Christian </a:t>
            </a:r>
            <a:r>
              <a:rPr lang="de-DE" b="1" dirty="0" err="1"/>
              <a:t>Thomschke</a:t>
            </a:r>
            <a:r>
              <a:rPr lang="de-DE" b="1" dirty="0"/>
              <a:t> </a:t>
            </a:r>
            <a:r>
              <a:rPr lang="de-DE" dirty="0"/>
              <a:t>– Technischer Landesinnungswart</a:t>
            </a:r>
          </a:p>
        </p:txBody>
      </p:sp>
      <p:pic>
        <p:nvPicPr>
          <p:cNvPr id="7" name="Grafik 6">
            <a:extLst>
              <a:ext uri="{FF2B5EF4-FFF2-40B4-BE49-F238E27FC236}">
                <a16:creationId xmlns:a16="http://schemas.microsoft.com/office/drawing/2014/main" id="{45E43224-85E2-45C1-AD51-0D1D034F43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77" y="5444896"/>
            <a:ext cx="1107599" cy="1202698"/>
          </a:xfrm>
          <a:prstGeom prst="rect">
            <a:avLst/>
          </a:prstGeom>
          <a:effectLst>
            <a:softEdge rad="63500"/>
          </a:effectLst>
        </p:spPr>
      </p:pic>
    </p:spTree>
    <p:extLst>
      <p:ext uri="{BB962C8B-B14F-4D97-AF65-F5344CB8AC3E}">
        <p14:creationId xmlns:p14="http://schemas.microsoft.com/office/powerpoint/2010/main" val="4199849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727A3A63-A1F1-48ED-8859-80DFE484BA8D}" type="datetime1">
              <a:rPr lang="de-DE" smtClean="0"/>
              <a:t>08.05.2023</a:t>
            </a:fld>
            <a:endParaRPr lang="de-DE"/>
          </a:p>
        </p:txBody>
      </p:sp>
      <p:sp>
        <p:nvSpPr>
          <p:cNvPr id="6" name="Foliennummernplatzhalter 5"/>
          <p:cNvSpPr>
            <a:spLocks noGrp="1"/>
          </p:cNvSpPr>
          <p:nvPr>
            <p:ph type="sldNum" sz="quarter" idx="12"/>
          </p:nvPr>
        </p:nvSpPr>
        <p:spPr/>
        <p:txBody>
          <a:bodyPr/>
          <a:lstStyle/>
          <a:p>
            <a:fld id="{CCCBB35F-BF7F-4F62-889F-C5B2F6BB899C}" type="slidenum">
              <a:rPr lang="de-DE" smtClean="0"/>
              <a:t>‹Nr.›</a:t>
            </a:fld>
            <a:endParaRPr lang="de-DE"/>
          </a:p>
        </p:txBody>
      </p:sp>
      <p:sp>
        <p:nvSpPr>
          <p:cNvPr id="7" name="Fußzeilenplatzhalter 4">
            <a:extLst>
              <a:ext uri="{FF2B5EF4-FFF2-40B4-BE49-F238E27FC236}">
                <a16:creationId xmlns:a16="http://schemas.microsoft.com/office/drawing/2014/main" id="{84EFFD8E-675D-4B0B-88F8-3D6741AF3D6E}"/>
              </a:ext>
            </a:extLst>
          </p:cNvPr>
          <p:cNvSpPr>
            <a:spLocks noGrp="1"/>
          </p:cNvSpPr>
          <p:nvPr>
            <p:ph type="ftr" sz="quarter" idx="3"/>
          </p:nvPr>
        </p:nvSpPr>
        <p:spPr>
          <a:xfrm>
            <a:off x="981075" y="6219569"/>
            <a:ext cx="67203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dirty="0"/>
              <a:t>Landesinnungsverband für das Schornsteinfegerhandwerk Niedersachsen</a:t>
            </a:r>
          </a:p>
        </p:txBody>
      </p:sp>
    </p:spTree>
    <p:extLst>
      <p:ext uri="{BB962C8B-B14F-4D97-AF65-F5344CB8AC3E}">
        <p14:creationId xmlns:p14="http://schemas.microsoft.com/office/powerpoint/2010/main" val="1287382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DAA15659-F124-466B-BFB7-790AAF7E4D34}" type="datetime1">
              <a:rPr lang="de-DE" smtClean="0"/>
              <a:t>08.05.2023</a:t>
            </a:fld>
            <a:endParaRPr lang="de-DE"/>
          </a:p>
        </p:txBody>
      </p:sp>
      <p:sp>
        <p:nvSpPr>
          <p:cNvPr id="7" name="Foliennummernplatzhalter 6"/>
          <p:cNvSpPr>
            <a:spLocks noGrp="1"/>
          </p:cNvSpPr>
          <p:nvPr>
            <p:ph type="sldNum" sz="quarter" idx="12"/>
          </p:nvPr>
        </p:nvSpPr>
        <p:spPr/>
        <p:txBody>
          <a:bodyPr/>
          <a:lstStyle/>
          <a:p>
            <a:fld id="{CCCBB35F-BF7F-4F62-889F-C5B2F6BB899C}" type="slidenum">
              <a:rPr lang="de-DE" smtClean="0"/>
              <a:t>‹Nr.›</a:t>
            </a:fld>
            <a:endParaRPr lang="de-DE"/>
          </a:p>
        </p:txBody>
      </p:sp>
      <p:sp>
        <p:nvSpPr>
          <p:cNvPr id="8" name="Fußzeilenplatzhalter 4">
            <a:extLst>
              <a:ext uri="{FF2B5EF4-FFF2-40B4-BE49-F238E27FC236}">
                <a16:creationId xmlns:a16="http://schemas.microsoft.com/office/drawing/2014/main" id="{24FCEABA-7B41-403B-BF72-EBFC7776FE08}"/>
              </a:ext>
            </a:extLst>
          </p:cNvPr>
          <p:cNvSpPr>
            <a:spLocks noGrp="1"/>
          </p:cNvSpPr>
          <p:nvPr>
            <p:ph type="ftr" sz="quarter" idx="3"/>
          </p:nvPr>
        </p:nvSpPr>
        <p:spPr>
          <a:xfrm>
            <a:off x="2805953" y="6219569"/>
            <a:ext cx="489549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dirty="0"/>
              <a:t>Landesinnungsverband für das Bayerische </a:t>
            </a:r>
            <a:r>
              <a:rPr lang="de-DE" dirty="0" err="1"/>
              <a:t>Kaminkehrerhandwerk</a:t>
            </a:r>
            <a:endParaRPr lang="de-DE" dirty="0"/>
          </a:p>
        </p:txBody>
      </p:sp>
    </p:spTree>
    <p:extLst>
      <p:ext uri="{BB962C8B-B14F-4D97-AF65-F5344CB8AC3E}">
        <p14:creationId xmlns:p14="http://schemas.microsoft.com/office/powerpoint/2010/main" val="1520430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F0F9FF50-4B40-4384-A0F0-A7954ABFCDEF}" type="datetime1">
              <a:rPr lang="de-DE" smtClean="0"/>
              <a:t>08.05.2023</a:t>
            </a:fld>
            <a:endParaRPr lang="de-DE"/>
          </a:p>
        </p:txBody>
      </p:sp>
      <p:sp>
        <p:nvSpPr>
          <p:cNvPr id="9" name="Foliennummernplatzhalter 8"/>
          <p:cNvSpPr>
            <a:spLocks noGrp="1"/>
          </p:cNvSpPr>
          <p:nvPr>
            <p:ph type="sldNum" sz="quarter" idx="12"/>
          </p:nvPr>
        </p:nvSpPr>
        <p:spPr/>
        <p:txBody>
          <a:bodyPr/>
          <a:lstStyle/>
          <a:p>
            <a:fld id="{CCCBB35F-BF7F-4F62-889F-C5B2F6BB899C}" type="slidenum">
              <a:rPr lang="de-DE" smtClean="0"/>
              <a:t>‹Nr.›</a:t>
            </a:fld>
            <a:endParaRPr lang="de-DE"/>
          </a:p>
        </p:txBody>
      </p:sp>
      <p:sp>
        <p:nvSpPr>
          <p:cNvPr id="10" name="Fußzeilenplatzhalter 4">
            <a:extLst>
              <a:ext uri="{FF2B5EF4-FFF2-40B4-BE49-F238E27FC236}">
                <a16:creationId xmlns:a16="http://schemas.microsoft.com/office/drawing/2014/main" id="{A4908A2C-AA82-4DA6-9869-AD5819950712}"/>
              </a:ext>
            </a:extLst>
          </p:cNvPr>
          <p:cNvSpPr>
            <a:spLocks noGrp="1"/>
          </p:cNvSpPr>
          <p:nvPr>
            <p:ph type="ftr" sz="quarter" idx="13"/>
          </p:nvPr>
        </p:nvSpPr>
        <p:spPr>
          <a:xfrm>
            <a:off x="2805953" y="6219569"/>
            <a:ext cx="489549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dirty="0"/>
              <a:t>Landesinnungsverband für das Bayerische </a:t>
            </a:r>
            <a:r>
              <a:rPr lang="de-DE" dirty="0" err="1"/>
              <a:t>Kaminkehrerhandwerk</a:t>
            </a:r>
            <a:endParaRPr lang="de-DE" dirty="0"/>
          </a:p>
        </p:txBody>
      </p:sp>
    </p:spTree>
    <p:extLst>
      <p:ext uri="{BB962C8B-B14F-4D97-AF65-F5344CB8AC3E}">
        <p14:creationId xmlns:p14="http://schemas.microsoft.com/office/powerpoint/2010/main" val="2015028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89E888C5-08A4-42C6-9867-5D43188A1B8B}" type="datetime1">
              <a:rPr lang="de-DE" smtClean="0"/>
              <a:t>08.05.2023</a:t>
            </a:fld>
            <a:endParaRPr lang="de-DE"/>
          </a:p>
        </p:txBody>
      </p:sp>
      <p:sp>
        <p:nvSpPr>
          <p:cNvPr id="5" name="Foliennummernplatzhalter 4"/>
          <p:cNvSpPr>
            <a:spLocks noGrp="1"/>
          </p:cNvSpPr>
          <p:nvPr>
            <p:ph type="sldNum" sz="quarter" idx="12"/>
          </p:nvPr>
        </p:nvSpPr>
        <p:spPr/>
        <p:txBody>
          <a:bodyPr/>
          <a:lstStyle/>
          <a:p>
            <a:fld id="{CCCBB35F-BF7F-4F62-889F-C5B2F6BB899C}" type="slidenum">
              <a:rPr lang="de-DE" smtClean="0"/>
              <a:t>‹Nr.›</a:t>
            </a:fld>
            <a:endParaRPr lang="de-DE"/>
          </a:p>
        </p:txBody>
      </p:sp>
      <p:sp>
        <p:nvSpPr>
          <p:cNvPr id="6" name="Fußzeilenplatzhalter 4">
            <a:extLst>
              <a:ext uri="{FF2B5EF4-FFF2-40B4-BE49-F238E27FC236}">
                <a16:creationId xmlns:a16="http://schemas.microsoft.com/office/drawing/2014/main" id="{83A0E8EA-C983-40B1-9A0B-04D8DAA2F6E5}"/>
              </a:ext>
            </a:extLst>
          </p:cNvPr>
          <p:cNvSpPr>
            <a:spLocks noGrp="1"/>
          </p:cNvSpPr>
          <p:nvPr>
            <p:ph type="ftr" sz="quarter" idx="3"/>
          </p:nvPr>
        </p:nvSpPr>
        <p:spPr>
          <a:xfrm>
            <a:off x="2805953" y="6219569"/>
            <a:ext cx="489549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dirty="0"/>
              <a:t>Landesinnungsverband für das Bayerische </a:t>
            </a:r>
            <a:r>
              <a:rPr lang="de-DE" dirty="0" err="1"/>
              <a:t>Kaminkehrerhandwerk</a:t>
            </a:r>
            <a:endParaRPr lang="de-DE" dirty="0"/>
          </a:p>
        </p:txBody>
      </p:sp>
    </p:spTree>
    <p:extLst>
      <p:ext uri="{BB962C8B-B14F-4D97-AF65-F5344CB8AC3E}">
        <p14:creationId xmlns:p14="http://schemas.microsoft.com/office/powerpoint/2010/main" val="3688275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53B5444-028D-412C-A566-610F07236594}" type="datetime1">
              <a:rPr lang="de-DE" smtClean="0"/>
              <a:t>08.05.2023</a:t>
            </a:fld>
            <a:endParaRPr lang="de-DE"/>
          </a:p>
        </p:txBody>
      </p:sp>
      <p:sp>
        <p:nvSpPr>
          <p:cNvPr id="4" name="Foliennummernplatzhalter 3"/>
          <p:cNvSpPr>
            <a:spLocks noGrp="1"/>
          </p:cNvSpPr>
          <p:nvPr>
            <p:ph type="sldNum" sz="quarter" idx="12"/>
          </p:nvPr>
        </p:nvSpPr>
        <p:spPr/>
        <p:txBody>
          <a:bodyPr/>
          <a:lstStyle/>
          <a:p>
            <a:fld id="{CCCBB35F-BF7F-4F62-889F-C5B2F6BB899C}" type="slidenum">
              <a:rPr lang="de-DE" smtClean="0"/>
              <a:t>‹Nr.›</a:t>
            </a:fld>
            <a:endParaRPr lang="de-DE"/>
          </a:p>
        </p:txBody>
      </p:sp>
      <p:sp>
        <p:nvSpPr>
          <p:cNvPr id="5" name="Fußzeilenplatzhalter 4">
            <a:extLst>
              <a:ext uri="{FF2B5EF4-FFF2-40B4-BE49-F238E27FC236}">
                <a16:creationId xmlns:a16="http://schemas.microsoft.com/office/drawing/2014/main" id="{994CBF14-4845-4598-AE31-FB418D779116}"/>
              </a:ext>
            </a:extLst>
          </p:cNvPr>
          <p:cNvSpPr>
            <a:spLocks noGrp="1"/>
          </p:cNvSpPr>
          <p:nvPr>
            <p:ph type="ftr" sz="quarter" idx="3"/>
          </p:nvPr>
        </p:nvSpPr>
        <p:spPr>
          <a:xfrm>
            <a:off x="2805953" y="6219569"/>
            <a:ext cx="489549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dirty="0"/>
              <a:t>Landesinnungsverband für das Bayerische </a:t>
            </a:r>
            <a:r>
              <a:rPr lang="de-DE" dirty="0" err="1"/>
              <a:t>Kaminkehrerhandwerk</a:t>
            </a:r>
            <a:endParaRPr lang="de-DE" dirty="0"/>
          </a:p>
        </p:txBody>
      </p:sp>
    </p:spTree>
    <p:extLst>
      <p:ext uri="{BB962C8B-B14F-4D97-AF65-F5344CB8AC3E}">
        <p14:creationId xmlns:p14="http://schemas.microsoft.com/office/powerpoint/2010/main" val="3874086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CD98A37F-0325-4F34-A9E5-934DC3D8D689}" type="datetime1">
              <a:rPr lang="de-DE" smtClean="0"/>
              <a:t>08.05.2023</a:t>
            </a:fld>
            <a:endParaRPr lang="de-DE"/>
          </a:p>
        </p:txBody>
      </p:sp>
      <p:sp>
        <p:nvSpPr>
          <p:cNvPr id="6" name="Fußzeilenplatzhalter 5"/>
          <p:cNvSpPr>
            <a:spLocks noGrp="1"/>
          </p:cNvSpPr>
          <p:nvPr>
            <p:ph type="ftr" sz="quarter" idx="11"/>
          </p:nvPr>
        </p:nvSpPr>
        <p:spPr/>
        <p:txBody>
          <a:bodyPr/>
          <a:lstStyle/>
          <a:p>
            <a:r>
              <a:rPr lang="de-DE"/>
              <a:t>Peter Kastenmayer</a:t>
            </a:r>
          </a:p>
        </p:txBody>
      </p:sp>
      <p:sp>
        <p:nvSpPr>
          <p:cNvPr id="7" name="Foliennummernplatzhalter 6"/>
          <p:cNvSpPr>
            <a:spLocks noGrp="1"/>
          </p:cNvSpPr>
          <p:nvPr>
            <p:ph type="sldNum" sz="quarter" idx="12"/>
          </p:nvPr>
        </p:nvSpPr>
        <p:spPr/>
        <p:txBody>
          <a:bodyPr/>
          <a:lstStyle/>
          <a:p>
            <a:fld id="{CCCBB35F-BF7F-4F62-889F-C5B2F6BB899C}" type="slidenum">
              <a:rPr lang="de-DE" smtClean="0"/>
              <a:t>‹Nr.›</a:t>
            </a:fld>
            <a:endParaRPr lang="de-DE"/>
          </a:p>
        </p:txBody>
      </p:sp>
    </p:spTree>
    <p:extLst>
      <p:ext uri="{BB962C8B-B14F-4D97-AF65-F5344CB8AC3E}">
        <p14:creationId xmlns:p14="http://schemas.microsoft.com/office/powerpoint/2010/main" val="2162853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E377BEC1-18DF-4E4B-9C86-032994F6BC1C}" type="datetime1">
              <a:rPr lang="de-DE" smtClean="0"/>
              <a:t>08.05.2023</a:t>
            </a:fld>
            <a:endParaRPr lang="de-DE"/>
          </a:p>
        </p:txBody>
      </p:sp>
      <p:sp>
        <p:nvSpPr>
          <p:cNvPr id="7" name="Foliennummernplatzhalter 6"/>
          <p:cNvSpPr>
            <a:spLocks noGrp="1"/>
          </p:cNvSpPr>
          <p:nvPr>
            <p:ph type="sldNum" sz="quarter" idx="12"/>
          </p:nvPr>
        </p:nvSpPr>
        <p:spPr/>
        <p:txBody>
          <a:bodyPr/>
          <a:lstStyle/>
          <a:p>
            <a:fld id="{CCCBB35F-BF7F-4F62-889F-C5B2F6BB899C}" type="slidenum">
              <a:rPr lang="de-DE" smtClean="0"/>
              <a:t>‹Nr.›</a:t>
            </a:fld>
            <a:endParaRPr lang="de-DE"/>
          </a:p>
        </p:txBody>
      </p:sp>
      <p:sp>
        <p:nvSpPr>
          <p:cNvPr id="8" name="Fußzeilenplatzhalter 4">
            <a:extLst>
              <a:ext uri="{FF2B5EF4-FFF2-40B4-BE49-F238E27FC236}">
                <a16:creationId xmlns:a16="http://schemas.microsoft.com/office/drawing/2014/main" id="{D5F0ED90-F463-4F2B-92C2-F61B089A4652}"/>
              </a:ext>
            </a:extLst>
          </p:cNvPr>
          <p:cNvSpPr>
            <a:spLocks noGrp="1"/>
          </p:cNvSpPr>
          <p:nvPr>
            <p:ph type="ftr" sz="quarter" idx="3"/>
          </p:nvPr>
        </p:nvSpPr>
        <p:spPr>
          <a:xfrm>
            <a:off x="2805953" y="6219569"/>
            <a:ext cx="489549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dirty="0"/>
              <a:t>Landesinnungsverband für das Bayerische </a:t>
            </a:r>
            <a:r>
              <a:rPr lang="de-DE" dirty="0" err="1"/>
              <a:t>Kaminkehrerhandwerk</a:t>
            </a:r>
            <a:endParaRPr lang="de-DE" dirty="0"/>
          </a:p>
        </p:txBody>
      </p:sp>
    </p:spTree>
    <p:extLst>
      <p:ext uri="{BB962C8B-B14F-4D97-AF65-F5344CB8AC3E}">
        <p14:creationId xmlns:p14="http://schemas.microsoft.com/office/powerpoint/2010/main" val="1826763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 name="Textfeld 13"/>
          <p:cNvSpPr txBox="1"/>
          <p:nvPr userDrawn="1"/>
        </p:nvSpPr>
        <p:spPr>
          <a:xfrm>
            <a:off x="10482817" y="6318498"/>
            <a:ext cx="829073" cy="246221"/>
          </a:xfrm>
          <a:prstGeom prst="rect">
            <a:avLst/>
          </a:prstGeom>
          <a:noFill/>
        </p:spPr>
        <p:txBody>
          <a:bodyPr wrap="none" rtlCol="0">
            <a:spAutoFit/>
          </a:bodyPr>
          <a:lstStyle/>
          <a:p>
            <a:r>
              <a:rPr lang="de-DE" sz="1000" dirty="0">
                <a:solidFill>
                  <a:srgbClr val="E30613"/>
                </a:solidFill>
                <a:effectLst>
                  <a:reflection blurRad="6350" stA="55000" endA="300" endPos="45500" dir="5400000" sy="-100000" algn="bl" rotWithShape="0"/>
                </a:effectLst>
              </a:rPr>
              <a:t>Brandschutz</a:t>
            </a:r>
          </a:p>
        </p:txBody>
      </p:sp>
      <p:sp>
        <p:nvSpPr>
          <p:cNvPr id="15" name="Textfeld 14"/>
          <p:cNvSpPr txBox="1"/>
          <p:nvPr userDrawn="1"/>
        </p:nvSpPr>
        <p:spPr>
          <a:xfrm>
            <a:off x="10465300" y="5753630"/>
            <a:ext cx="981800" cy="246221"/>
          </a:xfrm>
          <a:prstGeom prst="rect">
            <a:avLst/>
          </a:prstGeom>
          <a:noFill/>
        </p:spPr>
        <p:txBody>
          <a:bodyPr wrap="square" rtlCol="0">
            <a:spAutoFit/>
          </a:bodyPr>
          <a:lstStyle/>
          <a:p>
            <a:r>
              <a:rPr lang="de-DE" sz="1000" dirty="0">
                <a:solidFill>
                  <a:srgbClr val="76B729"/>
                </a:solidFill>
                <a:effectLst>
                  <a:reflection blurRad="6350" stA="55000" endA="300" endPos="45500" dir="5400000" sy="-100000" algn="bl" rotWithShape="0"/>
                </a:effectLst>
              </a:rPr>
              <a:t>Beratung</a:t>
            </a:r>
          </a:p>
        </p:txBody>
      </p:sp>
      <p:sp>
        <p:nvSpPr>
          <p:cNvPr id="16" name="Textfeld 15"/>
          <p:cNvSpPr txBox="1"/>
          <p:nvPr userDrawn="1"/>
        </p:nvSpPr>
        <p:spPr>
          <a:xfrm>
            <a:off x="10480306" y="6145118"/>
            <a:ext cx="707245" cy="246221"/>
          </a:xfrm>
          <a:prstGeom prst="rect">
            <a:avLst/>
          </a:prstGeom>
          <a:noFill/>
        </p:spPr>
        <p:txBody>
          <a:bodyPr wrap="none" rtlCol="0">
            <a:spAutoFit/>
          </a:bodyPr>
          <a:lstStyle/>
          <a:p>
            <a:r>
              <a:rPr lang="de-DE" sz="1000" dirty="0">
                <a:solidFill>
                  <a:srgbClr val="FFDD00"/>
                </a:solidFill>
                <a:effectLst>
                  <a:reflection blurRad="6350" stA="55000" endA="300" endPos="45500" dir="5400000" sy="-100000" algn="bl" rotWithShape="0"/>
                </a:effectLst>
              </a:rPr>
              <a:t>Sicherheit</a:t>
            </a:r>
          </a:p>
        </p:txBody>
      </p:sp>
      <p:sp>
        <p:nvSpPr>
          <p:cNvPr id="17" name="Textfeld 16"/>
          <p:cNvSpPr txBox="1"/>
          <p:nvPr userDrawn="1"/>
        </p:nvSpPr>
        <p:spPr>
          <a:xfrm>
            <a:off x="10463773" y="5956245"/>
            <a:ext cx="1066728" cy="246221"/>
          </a:xfrm>
          <a:prstGeom prst="rect">
            <a:avLst/>
          </a:prstGeom>
          <a:noFill/>
        </p:spPr>
        <p:txBody>
          <a:bodyPr wrap="square" rtlCol="0">
            <a:spAutoFit/>
          </a:bodyPr>
          <a:lstStyle/>
          <a:p>
            <a:r>
              <a:rPr lang="de-DE" sz="1000" dirty="0">
                <a:solidFill>
                  <a:srgbClr val="008BD2"/>
                </a:solidFill>
                <a:effectLst>
                  <a:reflection blurRad="6350" stA="55000" endA="300" endPos="45500" dir="5400000" sy="-100000" algn="bl" rotWithShape="0"/>
                </a:effectLst>
              </a:rPr>
              <a:t>Umweltschutz</a:t>
            </a:r>
          </a:p>
        </p:txBody>
      </p:sp>
      <p:sp>
        <p:nvSpPr>
          <p:cNvPr id="2" name="Titelplatzhalter 1"/>
          <p:cNvSpPr>
            <a:spLocks noGrp="1"/>
          </p:cNvSpPr>
          <p:nvPr userDrawn="1">
            <p:ph type="title"/>
          </p:nvPr>
        </p:nvSpPr>
        <p:spPr>
          <a:xfrm>
            <a:off x="838200" y="365125"/>
            <a:ext cx="10515600" cy="1325563"/>
          </a:xfrm>
          <a:prstGeom prst="rect">
            <a:avLst/>
          </a:prstGeom>
        </p:spPr>
        <p:txBody>
          <a:bodyPr vert="horz" lIns="91440" tIns="45720" rIns="91440" bIns="45720" rtlCol="0" anchor="ctr">
            <a:normAutofit/>
          </a:bodyPr>
          <a:lstStyle/>
          <a:p>
            <a:r>
              <a:rPr lang="de-DE" dirty="0"/>
              <a:t>Titelmasterformat durch Klicken bearbeiten</a:t>
            </a:r>
          </a:p>
        </p:txBody>
      </p:sp>
      <p:sp>
        <p:nvSpPr>
          <p:cNvPr id="3" name="Textplatzhalter 2"/>
          <p:cNvSpPr>
            <a:spLocks noGrp="1"/>
          </p:cNvSpPr>
          <p:nvPr userDrawn="1">
            <p:ph type="body" idx="1"/>
          </p:nvPr>
        </p:nvSpPr>
        <p:spPr>
          <a:xfrm>
            <a:off x="838200" y="1825625"/>
            <a:ext cx="10515600" cy="2831719"/>
          </a:xfrm>
          <a:prstGeom prst="rect">
            <a:avLst/>
          </a:prstGeom>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userDrawn="1">
            <p:ph type="dt" sz="half" idx="2"/>
          </p:nvPr>
        </p:nvSpPr>
        <p:spPr>
          <a:xfrm>
            <a:off x="7881450" y="621766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71175F-9EE2-4B2E-AACD-3A3094890DD2}" type="datetime1">
              <a:rPr lang="de-DE" smtClean="0"/>
              <a:t>08.05.2023</a:t>
            </a:fld>
            <a:endParaRPr lang="de-DE"/>
          </a:p>
        </p:txBody>
      </p:sp>
      <p:sp>
        <p:nvSpPr>
          <p:cNvPr id="5" name="Fußzeilenplatzhalter 4"/>
          <p:cNvSpPr>
            <a:spLocks noGrp="1"/>
          </p:cNvSpPr>
          <p:nvPr userDrawn="1">
            <p:ph type="ftr" sz="quarter" idx="3"/>
          </p:nvPr>
        </p:nvSpPr>
        <p:spPr>
          <a:xfrm>
            <a:off x="1088551" y="6219569"/>
            <a:ext cx="661289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dirty="0"/>
              <a:t>Landesinnungsverband für das Schornsteinfegerhandwerk Niedersachsen</a:t>
            </a:r>
          </a:p>
          <a:p>
            <a:r>
              <a:rPr lang="de-DE" b="1" dirty="0"/>
              <a:t>Christian </a:t>
            </a:r>
            <a:r>
              <a:rPr lang="de-DE" b="1" dirty="0" err="1"/>
              <a:t>Thomschke</a:t>
            </a:r>
            <a:r>
              <a:rPr lang="de-DE" b="1" dirty="0"/>
              <a:t> </a:t>
            </a:r>
            <a:r>
              <a:rPr lang="de-DE" dirty="0"/>
              <a:t>– Technischer Landesinnungswart</a:t>
            </a:r>
          </a:p>
        </p:txBody>
      </p:sp>
      <p:sp>
        <p:nvSpPr>
          <p:cNvPr id="19" name="Rechteck 18"/>
          <p:cNvSpPr/>
          <p:nvPr userDrawn="1"/>
        </p:nvSpPr>
        <p:spPr>
          <a:xfrm>
            <a:off x="0" y="6774601"/>
            <a:ext cx="12192000" cy="81800"/>
          </a:xfrm>
          <a:prstGeom prst="rect">
            <a:avLst/>
          </a:prstGeom>
          <a:gradFill flip="none" rotWithShape="1">
            <a:gsLst>
              <a:gs pos="50000">
                <a:srgbClr val="E30613"/>
              </a:gs>
              <a:gs pos="10000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eck 19"/>
          <p:cNvSpPr/>
          <p:nvPr userDrawn="1"/>
        </p:nvSpPr>
        <p:spPr>
          <a:xfrm>
            <a:off x="0" y="6713886"/>
            <a:ext cx="12192000" cy="81800"/>
          </a:xfrm>
          <a:prstGeom prst="rect">
            <a:avLst/>
          </a:prstGeom>
          <a:gradFill flip="none" rotWithShape="1">
            <a:gsLst>
              <a:gs pos="50000">
                <a:srgbClr val="FFDD00"/>
              </a:gs>
              <a:gs pos="10000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20"/>
          <p:cNvSpPr/>
          <p:nvPr userDrawn="1"/>
        </p:nvSpPr>
        <p:spPr>
          <a:xfrm>
            <a:off x="0" y="6659046"/>
            <a:ext cx="12192000" cy="81800"/>
          </a:xfrm>
          <a:prstGeom prst="rect">
            <a:avLst/>
          </a:prstGeom>
          <a:gradFill flip="none" rotWithShape="1">
            <a:gsLst>
              <a:gs pos="50000">
                <a:srgbClr val="008BD2"/>
              </a:gs>
              <a:gs pos="10000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Rechteck 21"/>
          <p:cNvSpPr/>
          <p:nvPr userDrawn="1"/>
        </p:nvSpPr>
        <p:spPr>
          <a:xfrm>
            <a:off x="0" y="6602913"/>
            <a:ext cx="12192000" cy="81800"/>
          </a:xfrm>
          <a:prstGeom prst="rect">
            <a:avLst/>
          </a:prstGeom>
          <a:gradFill flip="none" rotWithShape="1">
            <a:gsLst>
              <a:gs pos="50000">
                <a:srgbClr val="76B729"/>
              </a:gs>
              <a:gs pos="10000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p:cNvSpPr/>
          <p:nvPr userDrawn="1"/>
        </p:nvSpPr>
        <p:spPr>
          <a:xfrm>
            <a:off x="11353800" y="6332256"/>
            <a:ext cx="180000" cy="487748"/>
          </a:xfrm>
          <a:prstGeom prst="rect">
            <a:avLst/>
          </a:prstGeom>
          <a:solidFill>
            <a:srgbClr val="E3061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userDrawn="1"/>
        </p:nvSpPr>
        <p:spPr>
          <a:xfrm>
            <a:off x="11533800" y="6143737"/>
            <a:ext cx="180000" cy="629948"/>
          </a:xfrm>
          <a:prstGeom prst="rect">
            <a:avLst/>
          </a:prstGeom>
          <a:solidFill>
            <a:srgbClr val="FFDD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p:cNvSpPr/>
          <p:nvPr userDrawn="1"/>
        </p:nvSpPr>
        <p:spPr>
          <a:xfrm>
            <a:off x="11713800" y="5971108"/>
            <a:ext cx="183300" cy="765468"/>
          </a:xfrm>
          <a:prstGeom prst="rect">
            <a:avLst/>
          </a:prstGeom>
          <a:solidFill>
            <a:srgbClr val="008BD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effectLst>
                <a:outerShdw blurRad="50800" dist="38100" dir="2700000" algn="tl" rotWithShape="0">
                  <a:prstClr val="black">
                    <a:alpha val="40000"/>
                  </a:prstClr>
                </a:outerShdw>
              </a:effectLst>
            </a:endParaRPr>
          </a:p>
        </p:txBody>
      </p:sp>
      <p:sp>
        <p:nvSpPr>
          <p:cNvPr id="10" name="Rechteck 9"/>
          <p:cNvSpPr/>
          <p:nvPr userDrawn="1"/>
        </p:nvSpPr>
        <p:spPr>
          <a:xfrm>
            <a:off x="11891600" y="5767100"/>
            <a:ext cx="183300" cy="907666"/>
          </a:xfrm>
          <a:prstGeom prst="rect">
            <a:avLst/>
          </a:prstGeom>
          <a:solidFill>
            <a:srgbClr val="76B72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de-DE"/>
          </a:p>
        </p:txBody>
      </p:sp>
      <p:sp>
        <p:nvSpPr>
          <p:cNvPr id="6" name="Foliennummernplatzhalter 5"/>
          <p:cNvSpPr>
            <a:spLocks noGrp="1"/>
          </p:cNvSpPr>
          <p:nvPr userDrawn="1">
            <p:ph type="sldNum" sz="quarter" idx="4"/>
          </p:nvPr>
        </p:nvSpPr>
        <p:spPr>
          <a:xfrm>
            <a:off x="11447100" y="6228660"/>
            <a:ext cx="488950" cy="445630"/>
          </a:xfrm>
          <a:prstGeom prst="rect">
            <a:avLst/>
          </a:prstGeom>
        </p:spPr>
        <p:txBody>
          <a:bodyPr vert="horz" lIns="91440" tIns="45720" rIns="91440" bIns="45720" rtlCol="0" anchor="ctr"/>
          <a:lstStyle>
            <a:lvl1pPr algn="r">
              <a:defRPr sz="1200" b="0" cap="none" spc="0" baseline="0">
                <a:ln w="0">
                  <a:solidFill>
                    <a:schemeClr val="bg2"/>
                  </a:solidFill>
                </a:ln>
                <a:solidFill>
                  <a:schemeClr val="bg2">
                    <a:lumMod val="90000"/>
                  </a:schemeClr>
                </a:solidFill>
                <a:effectLst>
                  <a:glow rad="63500">
                    <a:schemeClr val="accent3">
                      <a:satMod val="175000"/>
                      <a:alpha val="40000"/>
                    </a:schemeClr>
                  </a:glow>
                  <a:reflection blurRad="6350" stA="55000" endA="50" endPos="85000" dir="5400000" sy="-100000" algn="bl" rotWithShape="0"/>
                </a:effectLst>
              </a:defRPr>
            </a:lvl1pPr>
          </a:lstStyle>
          <a:p>
            <a:fld id="{CCCBB35F-BF7F-4F62-889F-C5B2F6BB899C}" type="slidenum">
              <a:rPr lang="de-DE" smtClean="0"/>
              <a:pPr/>
              <a:t>‹Nr.›</a:t>
            </a:fld>
            <a:endParaRPr lang="de-DE" dirty="0"/>
          </a:p>
        </p:txBody>
      </p:sp>
      <p:pic>
        <p:nvPicPr>
          <p:cNvPr id="24" name="Grafik 23" descr="Ein Bild, das Spielzeug enthält.&#10;&#10;Automatisch generierte Beschreibung">
            <a:extLst>
              <a:ext uri="{FF2B5EF4-FFF2-40B4-BE49-F238E27FC236}">
                <a16:creationId xmlns:a16="http://schemas.microsoft.com/office/drawing/2014/main" id="{2EEB0E7B-4F0F-440E-878A-80381E6386CC}"/>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l="11777" r="21042"/>
          <a:stretch/>
        </p:blipFill>
        <p:spPr>
          <a:xfrm>
            <a:off x="40675" y="5493157"/>
            <a:ext cx="874751" cy="1063410"/>
          </a:xfrm>
          <a:prstGeom prst="rect">
            <a:avLst/>
          </a:prstGeom>
        </p:spPr>
      </p:pic>
      <p:sp>
        <p:nvSpPr>
          <p:cNvPr id="23" name="Textfeld 22">
            <a:extLst>
              <a:ext uri="{FF2B5EF4-FFF2-40B4-BE49-F238E27FC236}">
                <a16:creationId xmlns:a16="http://schemas.microsoft.com/office/drawing/2014/main" id="{AE1B44FA-356C-4C63-817F-66CF089419B6}"/>
              </a:ext>
            </a:extLst>
          </p:cNvPr>
          <p:cNvSpPr txBox="1"/>
          <p:nvPr userDrawn="1"/>
        </p:nvSpPr>
        <p:spPr>
          <a:xfrm>
            <a:off x="10480306" y="6318498"/>
            <a:ext cx="829073" cy="246221"/>
          </a:xfrm>
          <a:prstGeom prst="rect">
            <a:avLst/>
          </a:prstGeom>
          <a:noFill/>
        </p:spPr>
        <p:txBody>
          <a:bodyPr wrap="none" rtlCol="0">
            <a:spAutoFit/>
          </a:bodyPr>
          <a:lstStyle/>
          <a:p>
            <a:r>
              <a:rPr lang="de-DE" sz="1000" dirty="0">
                <a:solidFill>
                  <a:srgbClr val="E30613"/>
                </a:solidFill>
                <a:effectLst>
                  <a:reflection blurRad="6350" stA="55000" endA="300" endPos="45500" dir="5400000" sy="-100000" algn="bl" rotWithShape="0"/>
                </a:effectLst>
              </a:rPr>
              <a:t>Brandschutz</a:t>
            </a:r>
          </a:p>
        </p:txBody>
      </p:sp>
      <p:sp>
        <p:nvSpPr>
          <p:cNvPr id="25" name="Textfeld 24">
            <a:extLst>
              <a:ext uri="{FF2B5EF4-FFF2-40B4-BE49-F238E27FC236}">
                <a16:creationId xmlns:a16="http://schemas.microsoft.com/office/drawing/2014/main" id="{B93C6CEC-E3E7-4169-A4D4-EB6E15393343}"/>
              </a:ext>
            </a:extLst>
          </p:cNvPr>
          <p:cNvSpPr txBox="1"/>
          <p:nvPr userDrawn="1"/>
        </p:nvSpPr>
        <p:spPr>
          <a:xfrm>
            <a:off x="10462789" y="5753630"/>
            <a:ext cx="981800" cy="246221"/>
          </a:xfrm>
          <a:prstGeom prst="rect">
            <a:avLst/>
          </a:prstGeom>
          <a:noFill/>
        </p:spPr>
        <p:txBody>
          <a:bodyPr wrap="square" rtlCol="0">
            <a:spAutoFit/>
          </a:bodyPr>
          <a:lstStyle/>
          <a:p>
            <a:r>
              <a:rPr lang="de-DE" sz="1000" dirty="0">
                <a:solidFill>
                  <a:srgbClr val="76B729"/>
                </a:solidFill>
                <a:effectLst>
                  <a:reflection blurRad="6350" stA="55000" endA="300" endPos="45500" dir="5400000" sy="-100000" algn="bl" rotWithShape="0"/>
                </a:effectLst>
              </a:rPr>
              <a:t>Beratung</a:t>
            </a:r>
          </a:p>
        </p:txBody>
      </p:sp>
      <p:sp>
        <p:nvSpPr>
          <p:cNvPr id="26" name="Textfeld 25">
            <a:extLst>
              <a:ext uri="{FF2B5EF4-FFF2-40B4-BE49-F238E27FC236}">
                <a16:creationId xmlns:a16="http://schemas.microsoft.com/office/drawing/2014/main" id="{0CCEA00F-C588-443A-AD18-8F6CB603136A}"/>
              </a:ext>
            </a:extLst>
          </p:cNvPr>
          <p:cNvSpPr txBox="1"/>
          <p:nvPr userDrawn="1"/>
        </p:nvSpPr>
        <p:spPr>
          <a:xfrm>
            <a:off x="10477795" y="6145118"/>
            <a:ext cx="707245" cy="246221"/>
          </a:xfrm>
          <a:prstGeom prst="rect">
            <a:avLst/>
          </a:prstGeom>
          <a:noFill/>
        </p:spPr>
        <p:txBody>
          <a:bodyPr wrap="none" rtlCol="0">
            <a:spAutoFit/>
          </a:bodyPr>
          <a:lstStyle/>
          <a:p>
            <a:r>
              <a:rPr lang="de-DE" sz="1000" dirty="0">
                <a:solidFill>
                  <a:srgbClr val="FFDD00"/>
                </a:solidFill>
                <a:effectLst>
                  <a:reflection blurRad="6350" stA="55000" endA="300" endPos="45500" dir="5400000" sy="-100000" algn="bl" rotWithShape="0"/>
                </a:effectLst>
              </a:rPr>
              <a:t>Sicherheit</a:t>
            </a:r>
          </a:p>
        </p:txBody>
      </p:sp>
      <p:sp>
        <p:nvSpPr>
          <p:cNvPr id="27" name="Textfeld 26">
            <a:extLst>
              <a:ext uri="{FF2B5EF4-FFF2-40B4-BE49-F238E27FC236}">
                <a16:creationId xmlns:a16="http://schemas.microsoft.com/office/drawing/2014/main" id="{FB325301-2A85-468D-9DE8-32AC4357A38B}"/>
              </a:ext>
            </a:extLst>
          </p:cNvPr>
          <p:cNvSpPr txBox="1"/>
          <p:nvPr userDrawn="1"/>
        </p:nvSpPr>
        <p:spPr>
          <a:xfrm>
            <a:off x="10461262" y="5956245"/>
            <a:ext cx="1066728" cy="246221"/>
          </a:xfrm>
          <a:prstGeom prst="rect">
            <a:avLst/>
          </a:prstGeom>
          <a:noFill/>
        </p:spPr>
        <p:txBody>
          <a:bodyPr wrap="square" rtlCol="0">
            <a:spAutoFit/>
          </a:bodyPr>
          <a:lstStyle/>
          <a:p>
            <a:r>
              <a:rPr lang="de-DE" sz="1000" dirty="0">
                <a:solidFill>
                  <a:srgbClr val="008BD2"/>
                </a:solidFill>
                <a:effectLst>
                  <a:reflection blurRad="6350" stA="55000" endA="300" endPos="45500" dir="5400000" sy="-100000" algn="bl" rotWithShape="0"/>
                </a:effectLst>
              </a:rPr>
              <a:t>Umweltschutz</a:t>
            </a:r>
          </a:p>
        </p:txBody>
      </p:sp>
      <p:sp>
        <p:nvSpPr>
          <p:cNvPr id="28" name="Datumsplatzhalter 3">
            <a:extLst>
              <a:ext uri="{FF2B5EF4-FFF2-40B4-BE49-F238E27FC236}">
                <a16:creationId xmlns:a16="http://schemas.microsoft.com/office/drawing/2014/main" id="{EAC32E8F-996E-4C6F-972C-F2716647D102}"/>
              </a:ext>
            </a:extLst>
          </p:cNvPr>
          <p:cNvSpPr txBox="1">
            <a:spLocks/>
          </p:cNvSpPr>
          <p:nvPr userDrawn="1"/>
        </p:nvSpPr>
        <p:spPr>
          <a:xfrm>
            <a:off x="7878939" y="6217664"/>
            <a:ext cx="2743200"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871175F-9EE2-4B2E-AACD-3A3094890DD2}" type="datetime1">
              <a:rPr lang="de-DE" smtClean="0"/>
              <a:pPr/>
              <a:t>08.05.2023</a:t>
            </a:fld>
            <a:endParaRPr lang="de-DE"/>
          </a:p>
        </p:txBody>
      </p:sp>
      <p:pic>
        <p:nvPicPr>
          <p:cNvPr id="30" name="Grafik 29" descr="Ein Bild, das Spielzeug enthält.&#10;&#10;Automatisch generierte Beschreibung">
            <a:extLst>
              <a:ext uri="{FF2B5EF4-FFF2-40B4-BE49-F238E27FC236}">
                <a16:creationId xmlns:a16="http://schemas.microsoft.com/office/drawing/2014/main" id="{15527E10-8420-4E34-ABC9-BBA1F7CAC07F}"/>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l="11777" r="21042"/>
          <a:stretch/>
        </p:blipFill>
        <p:spPr>
          <a:xfrm>
            <a:off x="38164" y="5493157"/>
            <a:ext cx="874751" cy="1063410"/>
          </a:xfrm>
          <a:prstGeom prst="rect">
            <a:avLst/>
          </a:prstGeom>
        </p:spPr>
      </p:pic>
      <p:sp>
        <p:nvSpPr>
          <p:cNvPr id="39" name="Fußzeilenplatzhalter 4">
            <a:extLst>
              <a:ext uri="{FF2B5EF4-FFF2-40B4-BE49-F238E27FC236}">
                <a16:creationId xmlns:a16="http://schemas.microsoft.com/office/drawing/2014/main" id="{D21BD60A-130F-484E-AA2F-B54FE2C9ECF7}"/>
              </a:ext>
            </a:extLst>
          </p:cNvPr>
          <p:cNvSpPr txBox="1">
            <a:spLocks/>
          </p:cNvSpPr>
          <p:nvPr userDrawn="1"/>
        </p:nvSpPr>
        <p:spPr>
          <a:xfrm>
            <a:off x="1090047" y="6220225"/>
            <a:ext cx="6612899"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t>Landesinnungsverband für das Schornsteinfegerhandwerk Niedersachsen</a:t>
            </a:r>
          </a:p>
          <a:p>
            <a:r>
              <a:rPr lang="de-DE" b="1"/>
              <a:t>Christian Thomschke </a:t>
            </a:r>
            <a:r>
              <a:rPr lang="de-DE"/>
              <a:t>– Technischer Landesinnungswart</a:t>
            </a:r>
            <a:endParaRPr lang="de-DE" dirty="0"/>
          </a:p>
        </p:txBody>
      </p:sp>
      <p:pic>
        <p:nvPicPr>
          <p:cNvPr id="40" name="Grafik 39" descr="Ein Bild, das Spielzeug enthält.&#10;&#10;Automatisch generierte Beschreibung">
            <a:extLst>
              <a:ext uri="{FF2B5EF4-FFF2-40B4-BE49-F238E27FC236}">
                <a16:creationId xmlns:a16="http://schemas.microsoft.com/office/drawing/2014/main" id="{74D6E608-6FBF-4BBB-9801-747F97CA105C}"/>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l="11777" r="21042"/>
          <a:stretch/>
        </p:blipFill>
        <p:spPr>
          <a:xfrm>
            <a:off x="39660" y="5493813"/>
            <a:ext cx="874751" cy="1063410"/>
          </a:xfrm>
          <a:prstGeom prst="rect">
            <a:avLst/>
          </a:prstGeom>
        </p:spPr>
      </p:pic>
      <p:sp>
        <p:nvSpPr>
          <p:cNvPr id="41" name="Rechteck 40">
            <a:extLst>
              <a:ext uri="{FF2B5EF4-FFF2-40B4-BE49-F238E27FC236}">
                <a16:creationId xmlns:a16="http://schemas.microsoft.com/office/drawing/2014/main" id="{4D2C2410-BDDF-4259-97CE-70C733196B41}"/>
              </a:ext>
            </a:extLst>
          </p:cNvPr>
          <p:cNvSpPr/>
          <p:nvPr userDrawn="1"/>
        </p:nvSpPr>
        <p:spPr>
          <a:xfrm>
            <a:off x="0" y="6660163"/>
            <a:ext cx="12192000" cy="81800"/>
          </a:xfrm>
          <a:prstGeom prst="rect">
            <a:avLst/>
          </a:prstGeom>
          <a:gradFill flip="none" rotWithShape="1">
            <a:gsLst>
              <a:gs pos="50000">
                <a:srgbClr val="008BD2"/>
              </a:gs>
              <a:gs pos="10000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Rechteck 41">
            <a:extLst>
              <a:ext uri="{FF2B5EF4-FFF2-40B4-BE49-F238E27FC236}">
                <a16:creationId xmlns:a16="http://schemas.microsoft.com/office/drawing/2014/main" id="{F4A586A0-91D2-40E3-BE59-8B3FDE025CE5}"/>
              </a:ext>
            </a:extLst>
          </p:cNvPr>
          <p:cNvSpPr/>
          <p:nvPr userDrawn="1"/>
        </p:nvSpPr>
        <p:spPr>
          <a:xfrm>
            <a:off x="0" y="6604030"/>
            <a:ext cx="12192000" cy="81800"/>
          </a:xfrm>
          <a:prstGeom prst="rect">
            <a:avLst/>
          </a:prstGeom>
          <a:gradFill flip="none" rotWithShape="1">
            <a:gsLst>
              <a:gs pos="50000">
                <a:srgbClr val="76B729"/>
              </a:gs>
              <a:gs pos="10000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3" name="Grafik 42" descr="Ein Bild, das Spielzeug enthält.&#10;&#10;Automatisch generierte Beschreibung">
            <a:extLst>
              <a:ext uri="{FF2B5EF4-FFF2-40B4-BE49-F238E27FC236}">
                <a16:creationId xmlns:a16="http://schemas.microsoft.com/office/drawing/2014/main" id="{6FB58872-9321-4BB1-A7BC-2DD2C203DB0E}"/>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l="11777" r="21042"/>
          <a:stretch/>
        </p:blipFill>
        <p:spPr>
          <a:xfrm>
            <a:off x="39660" y="5494930"/>
            <a:ext cx="874751" cy="1063410"/>
          </a:xfrm>
          <a:prstGeom prst="rect">
            <a:avLst/>
          </a:prstGeom>
        </p:spPr>
      </p:pic>
    </p:spTree>
    <p:extLst>
      <p:ext uri="{BB962C8B-B14F-4D97-AF65-F5344CB8AC3E}">
        <p14:creationId xmlns:p14="http://schemas.microsoft.com/office/powerpoint/2010/main" val="3622002473"/>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71ABB93-19E1-462E-B1C3-3E775E382E2B}"/>
              </a:ext>
            </a:extLst>
          </p:cNvPr>
          <p:cNvSpPr>
            <a:spLocks noGrp="1"/>
          </p:cNvSpPr>
          <p:nvPr>
            <p:ph type="dt" sz="half" idx="10"/>
          </p:nvPr>
        </p:nvSpPr>
        <p:spPr/>
        <p:txBody>
          <a:bodyPr/>
          <a:lstStyle/>
          <a:p>
            <a:fld id="{0C920F65-A827-4131-9267-B14163D00F0C}" type="datetime1">
              <a:rPr lang="de-DE" smtClean="0"/>
              <a:t>08.05.2023</a:t>
            </a:fld>
            <a:endParaRPr lang="de-DE"/>
          </a:p>
        </p:txBody>
      </p:sp>
      <p:sp>
        <p:nvSpPr>
          <p:cNvPr id="5" name="Foliennummernplatzhalter 4">
            <a:extLst>
              <a:ext uri="{FF2B5EF4-FFF2-40B4-BE49-F238E27FC236}">
                <a16:creationId xmlns:a16="http://schemas.microsoft.com/office/drawing/2014/main" id="{A4D5AF4E-9A46-4470-81CF-E9CA53B5D7A0}"/>
              </a:ext>
            </a:extLst>
          </p:cNvPr>
          <p:cNvSpPr>
            <a:spLocks noGrp="1"/>
          </p:cNvSpPr>
          <p:nvPr>
            <p:ph type="sldNum" sz="quarter" idx="4"/>
          </p:nvPr>
        </p:nvSpPr>
        <p:spPr/>
        <p:txBody>
          <a:bodyPr/>
          <a:lstStyle/>
          <a:p>
            <a:fld id="{CCCBB35F-BF7F-4F62-889F-C5B2F6BB899C}" type="slidenum">
              <a:rPr lang="de-DE" smtClean="0"/>
              <a:pPr/>
              <a:t>1</a:t>
            </a:fld>
            <a:endParaRPr lang="de-DE" dirty="0"/>
          </a:p>
        </p:txBody>
      </p:sp>
      <p:sp>
        <p:nvSpPr>
          <p:cNvPr id="13" name="Textfeld 12">
            <a:extLst>
              <a:ext uri="{FF2B5EF4-FFF2-40B4-BE49-F238E27FC236}">
                <a16:creationId xmlns:a16="http://schemas.microsoft.com/office/drawing/2014/main" id="{3CF6B649-0321-46F6-BC00-5A077085CE64}"/>
              </a:ext>
            </a:extLst>
          </p:cNvPr>
          <p:cNvSpPr txBox="1"/>
          <p:nvPr/>
        </p:nvSpPr>
        <p:spPr>
          <a:xfrm>
            <a:off x="10482817" y="6318498"/>
            <a:ext cx="829073" cy="246221"/>
          </a:xfrm>
          <a:prstGeom prst="rect">
            <a:avLst/>
          </a:prstGeom>
          <a:noFill/>
        </p:spPr>
        <p:txBody>
          <a:bodyPr wrap="none" rtlCol="0">
            <a:spAutoFit/>
          </a:bodyPr>
          <a:lstStyle/>
          <a:p>
            <a:r>
              <a:rPr lang="de-DE" sz="1000" dirty="0">
                <a:solidFill>
                  <a:srgbClr val="E30613"/>
                </a:solidFill>
                <a:effectLst>
                  <a:reflection blurRad="6350" stA="55000" endA="300" endPos="45500" dir="5400000" sy="-100000" algn="bl" rotWithShape="0"/>
                </a:effectLst>
              </a:rPr>
              <a:t>Brandschutz</a:t>
            </a:r>
          </a:p>
        </p:txBody>
      </p:sp>
      <p:sp>
        <p:nvSpPr>
          <p:cNvPr id="14" name="Textfeld 13">
            <a:extLst>
              <a:ext uri="{FF2B5EF4-FFF2-40B4-BE49-F238E27FC236}">
                <a16:creationId xmlns:a16="http://schemas.microsoft.com/office/drawing/2014/main" id="{BA2312F2-DA36-44ED-9E32-3CADC8B07098}"/>
              </a:ext>
            </a:extLst>
          </p:cNvPr>
          <p:cNvSpPr txBox="1"/>
          <p:nvPr/>
        </p:nvSpPr>
        <p:spPr>
          <a:xfrm>
            <a:off x="10482976" y="5753630"/>
            <a:ext cx="663964" cy="246221"/>
          </a:xfrm>
          <a:prstGeom prst="rect">
            <a:avLst/>
          </a:prstGeom>
          <a:noFill/>
        </p:spPr>
        <p:txBody>
          <a:bodyPr wrap="none" rtlCol="0">
            <a:spAutoFit/>
          </a:bodyPr>
          <a:lstStyle/>
          <a:p>
            <a:r>
              <a:rPr lang="de-DE" sz="1000" dirty="0">
                <a:solidFill>
                  <a:srgbClr val="76B729"/>
                </a:solidFill>
                <a:effectLst>
                  <a:reflection blurRad="6350" stA="55000" endA="300" endPos="45500" dir="5400000" sy="-100000" algn="bl" rotWithShape="0"/>
                </a:effectLst>
              </a:rPr>
              <a:t>Beratung</a:t>
            </a:r>
          </a:p>
        </p:txBody>
      </p:sp>
      <p:sp>
        <p:nvSpPr>
          <p:cNvPr id="15" name="Textfeld 14">
            <a:extLst>
              <a:ext uri="{FF2B5EF4-FFF2-40B4-BE49-F238E27FC236}">
                <a16:creationId xmlns:a16="http://schemas.microsoft.com/office/drawing/2014/main" id="{DBE8AD3A-E157-46B6-9DEE-795C582790CE}"/>
              </a:ext>
            </a:extLst>
          </p:cNvPr>
          <p:cNvSpPr txBox="1"/>
          <p:nvPr/>
        </p:nvSpPr>
        <p:spPr>
          <a:xfrm>
            <a:off x="10480306" y="6145118"/>
            <a:ext cx="707245" cy="246221"/>
          </a:xfrm>
          <a:prstGeom prst="rect">
            <a:avLst/>
          </a:prstGeom>
          <a:noFill/>
        </p:spPr>
        <p:txBody>
          <a:bodyPr wrap="none" rtlCol="0">
            <a:spAutoFit/>
          </a:bodyPr>
          <a:lstStyle/>
          <a:p>
            <a:r>
              <a:rPr lang="de-DE" sz="1000" dirty="0">
                <a:solidFill>
                  <a:srgbClr val="FFDD00"/>
                </a:solidFill>
                <a:effectLst>
                  <a:reflection blurRad="6350" stA="55000" endA="300" endPos="45500" dir="5400000" sy="-100000" algn="bl" rotWithShape="0"/>
                </a:effectLst>
              </a:rPr>
              <a:t>Sicherheit</a:t>
            </a:r>
          </a:p>
        </p:txBody>
      </p:sp>
      <p:sp>
        <p:nvSpPr>
          <p:cNvPr id="16" name="Textfeld 15">
            <a:extLst>
              <a:ext uri="{FF2B5EF4-FFF2-40B4-BE49-F238E27FC236}">
                <a16:creationId xmlns:a16="http://schemas.microsoft.com/office/drawing/2014/main" id="{522F4A38-894D-4DE6-A85F-AC0181364A83}"/>
              </a:ext>
            </a:extLst>
          </p:cNvPr>
          <p:cNvSpPr txBox="1"/>
          <p:nvPr/>
        </p:nvSpPr>
        <p:spPr>
          <a:xfrm>
            <a:off x="10482977" y="5956245"/>
            <a:ext cx="930063" cy="246221"/>
          </a:xfrm>
          <a:prstGeom prst="rect">
            <a:avLst/>
          </a:prstGeom>
          <a:noFill/>
        </p:spPr>
        <p:txBody>
          <a:bodyPr wrap="none" rtlCol="0">
            <a:spAutoFit/>
          </a:bodyPr>
          <a:lstStyle/>
          <a:p>
            <a:r>
              <a:rPr lang="de-DE" sz="1000" dirty="0">
                <a:solidFill>
                  <a:srgbClr val="008BD2"/>
                </a:solidFill>
                <a:effectLst>
                  <a:reflection blurRad="6350" stA="55000" endA="300" endPos="45500" dir="5400000" sy="-100000" algn="bl" rotWithShape="0"/>
                </a:effectLst>
              </a:rPr>
              <a:t>Umweltschutz</a:t>
            </a:r>
          </a:p>
        </p:txBody>
      </p:sp>
      <p:sp>
        <p:nvSpPr>
          <p:cNvPr id="17" name="Datumsplatzhalter 3">
            <a:extLst>
              <a:ext uri="{FF2B5EF4-FFF2-40B4-BE49-F238E27FC236}">
                <a16:creationId xmlns:a16="http://schemas.microsoft.com/office/drawing/2014/main" id="{13956919-3F64-42BC-BB4D-F6F9D9DAE714}"/>
              </a:ext>
            </a:extLst>
          </p:cNvPr>
          <p:cNvSpPr txBox="1">
            <a:spLocks/>
          </p:cNvSpPr>
          <p:nvPr/>
        </p:nvSpPr>
        <p:spPr>
          <a:xfrm>
            <a:off x="7881450" y="6217664"/>
            <a:ext cx="961467"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871175F-9EE2-4B2E-AACD-3A3094890DD2}" type="datetime1">
              <a:rPr lang="de-DE" smtClean="0">
                <a:solidFill>
                  <a:srgbClr val="FFDD00"/>
                </a:solidFill>
                <a:highlight>
                  <a:srgbClr val="808080"/>
                </a:highlight>
              </a:rPr>
              <a:pPr/>
              <a:t>08.05.2023</a:t>
            </a:fld>
            <a:endParaRPr lang="de-DE" dirty="0">
              <a:solidFill>
                <a:srgbClr val="FFDD00"/>
              </a:solidFill>
              <a:highlight>
                <a:srgbClr val="808080"/>
              </a:highlight>
            </a:endParaRPr>
          </a:p>
        </p:txBody>
      </p:sp>
      <p:sp>
        <p:nvSpPr>
          <p:cNvPr id="19" name="Rechteck 18">
            <a:extLst>
              <a:ext uri="{FF2B5EF4-FFF2-40B4-BE49-F238E27FC236}">
                <a16:creationId xmlns:a16="http://schemas.microsoft.com/office/drawing/2014/main" id="{6AA76002-F3ED-41FC-970A-4BF07745639C}"/>
              </a:ext>
            </a:extLst>
          </p:cNvPr>
          <p:cNvSpPr/>
          <p:nvPr/>
        </p:nvSpPr>
        <p:spPr>
          <a:xfrm>
            <a:off x="0" y="6779501"/>
            <a:ext cx="12192000" cy="72000"/>
          </a:xfrm>
          <a:prstGeom prst="rect">
            <a:avLst/>
          </a:prstGeom>
          <a:gradFill flip="none" rotWithShape="1">
            <a:gsLst>
              <a:gs pos="50000">
                <a:srgbClr val="E30613"/>
              </a:gs>
              <a:gs pos="10000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eck 19">
            <a:extLst>
              <a:ext uri="{FF2B5EF4-FFF2-40B4-BE49-F238E27FC236}">
                <a16:creationId xmlns:a16="http://schemas.microsoft.com/office/drawing/2014/main" id="{ACCF0D71-8B4F-4685-9A43-C8C8A70C2F1F}"/>
              </a:ext>
            </a:extLst>
          </p:cNvPr>
          <p:cNvSpPr/>
          <p:nvPr/>
        </p:nvSpPr>
        <p:spPr>
          <a:xfrm>
            <a:off x="0" y="6607813"/>
            <a:ext cx="12192000" cy="72000"/>
          </a:xfrm>
          <a:prstGeom prst="rect">
            <a:avLst/>
          </a:prstGeom>
          <a:gradFill flip="none" rotWithShape="1">
            <a:gsLst>
              <a:gs pos="50000">
                <a:srgbClr val="76B729"/>
              </a:gs>
              <a:gs pos="10000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20">
            <a:extLst>
              <a:ext uri="{FF2B5EF4-FFF2-40B4-BE49-F238E27FC236}">
                <a16:creationId xmlns:a16="http://schemas.microsoft.com/office/drawing/2014/main" id="{F98B3F3B-87BA-41CD-95B8-B7E6E21C5B98}"/>
              </a:ext>
            </a:extLst>
          </p:cNvPr>
          <p:cNvSpPr/>
          <p:nvPr/>
        </p:nvSpPr>
        <p:spPr>
          <a:xfrm>
            <a:off x="11353800" y="6361474"/>
            <a:ext cx="180000" cy="429311"/>
          </a:xfrm>
          <a:prstGeom prst="rect">
            <a:avLst/>
          </a:prstGeom>
          <a:solidFill>
            <a:srgbClr val="E3061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Rechteck 21">
            <a:extLst>
              <a:ext uri="{FF2B5EF4-FFF2-40B4-BE49-F238E27FC236}">
                <a16:creationId xmlns:a16="http://schemas.microsoft.com/office/drawing/2014/main" id="{5C3F1601-7F2B-4EBE-A702-92B26F943152}"/>
              </a:ext>
            </a:extLst>
          </p:cNvPr>
          <p:cNvSpPr/>
          <p:nvPr/>
        </p:nvSpPr>
        <p:spPr>
          <a:xfrm>
            <a:off x="11533800" y="6181475"/>
            <a:ext cx="180000" cy="554472"/>
          </a:xfrm>
          <a:prstGeom prst="rect">
            <a:avLst/>
          </a:prstGeom>
          <a:solidFill>
            <a:srgbClr val="FFDD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Rechteck 22">
            <a:extLst>
              <a:ext uri="{FF2B5EF4-FFF2-40B4-BE49-F238E27FC236}">
                <a16:creationId xmlns:a16="http://schemas.microsoft.com/office/drawing/2014/main" id="{E0613202-AE93-4B15-A5FF-36797162D480}"/>
              </a:ext>
            </a:extLst>
          </p:cNvPr>
          <p:cNvSpPr/>
          <p:nvPr/>
        </p:nvSpPr>
        <p:spPr>
          <a:xfrm>
            <a:off x="11717100" y="6016964"/>
            <a:ext cx="180000" cy="673756"/>
          </a:xfrm>
          <a:prstGeom prst="rect">
            <a:avLst/>
          </a:prstGeom>
          <a:solidFill>
            <a:srgbClr val="008BD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effectLst>
                <a:outerShdw blurRad="50800" dist="38100" dir="2700000" algn="tl" rotWithShape="0">
                  <a:prstClr val="black">
                    <a:alpha val="40000"/>
                  </a:prstClr>
                </a:outerShdw>
              </a:effectLst>
            </a:endParaRPr>
          </a:p>
        </p:txBody>
      </p:sp>
      <p:sp>
        <p:nvSpPr>
          <p:cNvPr id="24" name="Rechteck 23">
            <a:extLst>
              <a:ext uri="{FF2B5EF4-FFF2-40B4-BE49-F238E27FC236}">
                <a16:creationId xmlns:a16="http://schemas.microsoft.com/office/drawing/2014/main" id="{00B6BF8D-70F6-4082-AD0B-37A19520ABFD}"/>
              </a:ext>
            </a:extLst>
          </p:cNvPr>
          <p:cNvSpPr/>
          <p:nvPr/>
        </p:nvSpPr>
        <p:spPr>
          <a:xfrm>
            <a:off x="11894900" y="5821475"/>
            <a:ext cx="180000" cy="798916"/>
          </a:xfrm>
          <a:prstGeom prst="rect">
            <a:avLst/>
          </a:prstGeom>
          <a:solidFill>
            <a:srgbClr val="76B72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de-DE"/>
          </a:p>
        </p:txBody>
      </p:sp>
      <p:sp>
        <p:nvSpPr>
          <p:cNvPr id="26" name="Rechteck 25">
            <a:extLst>
              <a:ext uri="{FF2B5EF4-FFF2-40B4-BE49-F238E27FC236}">
                <a16:creationId xmlns:a16="http://schemas.microsoft.com/office/drawing/2014/main" id="{D106F0BB-5667-428F-9D2F-66FC4FCA69CF}"/>
              </a:ext>
            </a:extLst>
          </p:cNvPr>
          <p:cNvSpPr/>
          <p:nvPr/>
        </p:nvSpPr>
        <p:spPr>
          <a:xfrm>
            <a:off x="0" y="6718786"/>
            <a:ext cx="12192000" cy="72000"/>
          </a:xfrm>
          <a:prstGeom prst="rect">
            <a:avLst/>
          </a:prstGeom>
          <a:gradFill flip="none" rotWithShape="1">
            <a:gsLst>
              <a:gs pos="50000">
                <a:srgbClr val="FFDD00"/>
              </a:gs>
              <a:gs pos="10000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Rechteck 26">
            <a:extLst>
              <a:ext uri="{FF2B5EF4-FFF2-40B4-BE49-F238E27FC236}">
                <a16:creationId xmlns:a16="http://schemas.microsoft.com/office/drawing/2014/main" id="{72CFFB47-BCEF-4A5C-AE69-C040142940F3}"/>
              </a:ext>
            </a:extLst>
          </p:cNvPr>
          <p:cNvSpPr/>
          <p:nvPr/>
        </p:nvSpPr>
        <p:spPr>
          <a:xfrm>
            <a:off x="0" y="6663946"/>
            <a:ext cx="12192000" cy="72000"/>
          </a:xfrm>
          <a:prstGeom prst="rect">
            <a:avLst/>
          </a:prstGeom>
          <a:gradFill flip="none" rotWithShape="1">
            <a:gsLst>
              <a:gs pos="50000">
                <a:srgbClr val="008BD2"/>
              </a:gs>
              <a:gs pos="10000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Ellipse 29">
            <a:extLst>
              <a:ext uri="{FF2B5EF4-FFF2-40B4-BE49-F238E27FC236}">
                <a16:creationId xmlns:a16="http://schemas.microsoft.com/office/drawing/2014/main" id="{FE07C263-14CC-4EF9-BBC6-E761166C2565}"/>
              </a:ext>
            </a:extLst>
          </p:cNvPr>
          <p:cNvSpPr/>
          <p:nvPr/>
        </p:nvSpPr>
        <p:spPr>
          <a:xfrm>
            <a:off x="11005200" y="136800"/>
            <a:ext cx="1044000" cy="1008000"/>
          </a:xfrm>
          <a:prstGeom prst="ellipse">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9" name="Grafik 1" descr="Logo-Farbe">
            <a:extLst>
              <a:ext uri="{FF2B5EF4-FFF2-40B4-BE49-F238E27FC236}">
                <a16:creationId xmlns:a16="http://schemas.microsoft.com/office/drawing/2014/main" id="{70D36EBC-72FE-4E3F-8FD9-8CA1D861B3F6}"/>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958295" y="96353"/>
            <a:ext cx="1116605"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hteck 1">
            <a:extLst>
              <a:ext uri="{FF2B5EF4-FFF2-40B4-BE49-F238E27FC236}">
                <a16:creationId xmlns:a16="http://schemas.microsoft.com/office/drawing/2014/main" id="{47F587D5-C9B6-42A9-8904-9149EB08BF92}"/>
              </a:ext>
            </a:extLst>
          </p:cNvPr>
          <p:cNvSpPr/>
          <p:nvPr/>
        </p:nvSpPr>
        <p:spPr>
          <a:xfrm>
            <a:off x="-117100" y="45454"/>
            <a:ext cx="11428990" cy="144655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de-DE" sz="4400" b="1" cap="none" spc="0" dirty="0">
                <a:ln/>
                <a:solidFill>
                  <a:schemeClr val="accent4"/>
                </a:solidFill>
                <a:effectLst>
                  <a:outerShdw blurRad="38100" dist="38100" dir="2700000" algn="tl">
                    <a:srgbClr val="000000">
                      <a:alpha val="43137"/>
                    </a:srgbClr>
                  </a:outerShdw>
                </a:effectLst>
              </a:rPr>
              <a:t>Delligsen - Infoveranstaltung </a:t>
            </a:r>
          </a:p>
          <a:p>
            <a:pPr algn="ctr"/>
            <a:r>
              <a:rPr lang="de-DE" sz="4400" b="1" cap="none" spc="0" dirty="0">
                <a:ln/>
                <a:solidFill>
                  <a:schemeClr val="accent4"/>
                </a:solidFill>
                <a:effectLst>
                  <a:outerShdw blurRad="38100" dist="38100" dir="2700000" algn="tl">
                    <a:srgbClr val="000000">
                      <a:alpha val="43137"/>
                    </a:srgbClr>
                  </a:outerShdw>
                </a:effectLst>
              </a:rPr>
              <a:t>„Gebäude und Heizungssanierung“</a:t>
            </a:r>
          </a:p>
        </p:txBody>
      </p:sp>
      <p:pic>
        <p:nvPicPr>
          <p:cNvPr id="10" name="Grafik 9">
            <a:extLst>
              <a:ext uri="{FF2B5EF4-FFF2-40B4-BE49-F238E27FC236}">
                <a16:creationId xmlns:a16="http://schemas.microsoft.com/office/drawing/2014/main" id="{4F1531F4-87FB-46D7-82F5-1C4D1EE903FA}"/>
              </a:ext>
            </a:extLst>
          </p:cNvPr>
          <p:cNvPicPr>
            <a:picLocks noChangeAspect="1"/>
          </p:cNvPicPr>
          <p:nvPr/>
        </p:nvPicPr>
        <p:blipFill>
          <a:blip r:embed="rId4"/>
          <a:stretch>
            <a:fillRect/>
          </a:stretch>
        </p:blipFill>
        <p:spPr>
          <a:xfrm>
            <a:off x="1050640" y="2256750"/>
            <a:ext cx="10476560" cy="3332761"/>
          </a:xfrm>
          <a:prstGeom prst="rect">
            <a:avLst/>
          </a:prstGeom>
        </p:spPr>
      </p:pic>
    </p:spTree>
    <p:extLst>
      <p:ext uri="{BB962C8B-B14F-4D97-AF65-F5344CB8AC3E}">
        <p14:creationId xmlns:p14="http://schemas.microsoft.com/office/powerpoint/2010/main" val="894478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4AE68138-07C3-4C68-A7AA-E100DCB0B65D}"/>
              </a:ext>
            </a:extLst>
          </p:cNvPr>
          <p:cNvSpPr>
            <a:spLocks noGrp="1"/>
          </p:cNvSpPr>
          <p:nvPr>
            <p:ph type="dt" sz="half" idx="10"/>
          </p:nvPr>
        </p:nvSpPr>
        <p:spPr/>
        <p:txBody>
          <a:bodyPr/>
          <a:lstStyle/>
          <a:p>
            <a:fld id="{0C920F65-A827-4131-9267-B14163D00F0C}" type="datetime1">
              <a:rPr lang="de-DE" smtClean="0"/>
              <a:t>08.05.2023</a:t>
            </a:fld>
            <a:endParaRPr lang="de-DE"/>
          </a:p>
        </p:txBody>
      </p:sp>
      <p:sp>
        <p:nvSpPr>
          <p:cNvPr id="5" name="Foliennummernplatzhalter 4">
            <a:extLst>
              <a:ext uri="{FF2B5EF4-FFF2-40B4-BE49-F238E27FC236}">
                <a16:creationId xmlns:a16="http://schemas.microsoft.com/office/drawing/2014/main" id="{4CB5ED18-05B9-4140-BBEA-93F33F411D07}"/>
              </a:ext>
            </a:extLst>
          </p:cNvPr>
          <p:cNvSpPr>
            <a:spLocks noGrp="1"/>
          </p:cNvSpPr>
          <p:nvPr>
            <p:ph type="sldNum" sz="quarter" idx="4"/>
          </p:nvPr>
        </p:nvSpPr>
        <p:spPr/>
        <p:txBody>
          <a:bodyPr/>
          <a:lstStyle/>
          <a:p>
            <a:fld id="{CCCBB35F-BF7F-4F62-889F-C5B2F6BB899C}" type="slidenum">
              <a:rPr lang="de-DE" smtClean="0"/>
              <a:pPr/>
              <a:t>10</a:t>
            </a:fld>
            <a:endParaRPr lang="de-DE" dirty="0"/>
          </a:p>
        </p:txBody>
      </p:sp>
      <p:pic>
        <p:nvPicPr>
          <p:cNvPr id="3" name="Grafik 2">
            <a:extLst>
              <a:ext uri="{FF2B5EF4-FFF2-40B4-BE49-F238E27FC236}">
                <a16:creationId xmlns:a16="http://schemas.microsoft.com/office/drawing/2014/main" id="{0A1B1F54-E63F-46AC-BBBF-0A13006D84D7}"/>
              </a:ext>
            </a:extLst>
          </p:cNvPr>
          <p:cNvPicPr>
            <a:picLocks noChangeAspect="1"/>
          </p:cNvPicPr>
          <p:nvPr/>
        </p:nvPicPr>
        <p:blipFill>
          <a:blip r:embed="rId2"/>
          <a:stretch>
            <a:fillRect/>
          </a:stretch>
        </p:blipFill>
        <p:spPr>
          <a:xfrm>
            <a:off x="1266391" y="77499"/>
            <a:ext cx="9207693" cy="6177857"/>
          </a:xfrm>
          <a:prstGeom prst="rect">
            <a:avLst/>
          </a:prstGeom>
        </p:spPr>
      </p:pic>
    </p:spTree>
    <p:extLst>
      <p:ext uri="{BB962C8B-B14F-4D97-AF65-F5344CB8AC3E}">
        <p14:creationId xmlns:p14="http://schemas.microsoft.com/office/powerpoint/2010/main" val="8929660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535AFD42-AA53-474E-BADA-EC04927C32A9}"/>
              </a:ext>
            </a:extLst>
          </p:cNvPr>
          <p:cNvSpPr>
            <a:spLocks noGrp="1"/>
          </p:cNvSpPr>
          <p:nvPr>
            <p:ph type="dt" sz="half" idx="10"/>
          </p:nvPr>
        </p:nvSpPr>
        <p:spPr/>
        <p:txBody>
          <a:bodyPr/>
          <a:lstStyle/>
          <a:p>
            <a:fld id="{0C920F65-A827-4131-9267-B14163D00F0C}" type="datetime1">
              <a:rPr lang="de-DE" smtClean="0"/>
              <a:t>08.05.2023</a:t>
            </a:fld>
            <a:endParaRPr lang="de-DE"/>
          </a:p>
        </p:txBody>
      </p:sp>
      <p:sp>
        <p:nvSpPr>
          <p:cNvPr id="5" name="Foliennummernplatzhalter 4">
            <a:extLst>
              <a:ext uri="{FF2B5EF4-FFF2-40B4-BE49-F238E27FC236}">
                <a16:creationId xmlns:a16="http://schemas.microsoft.com/office/drawing/2014/main" id="{582660E0-0FF9-4950-8AD2-10107A51B2BA}"/>
              </a:ext>
            </a:extLst>
          </p:cNvPr>
          <p:cNvSpPr>
            <a:spLocks noGrp="1"/>
          </p:cNvSpPr>
          <p:nvPr>
            <p:ph type="sldNum" sz="quarter" idx="4"/>
          </p:nvPr>
        </p:nvSpPr>
        <p:spPr/>
        <p:txBody>
          <a:bodyPr/>
          <a:lstStyle/>
          <a:p>
            <a:fld id="{CCCBB35F-BF7F-4F62-889F-C5B2F6BB899C}" type="slidenum">
              <a:rPr lang="de-DE" smtClean="0"/>
              <a:pPr/>
              <a:t>11</a:t>
            </a:fld>
            <a:endParaRPr lang="de-DE" dirty="0"/>
          </a:p>
        </p:txBody>
      </p:sp>
      <p:pic>
        <p:nvPicPr>
          <p:cNvPr id="3" name="Grafik 2">
            <a:extLst>
              <a:ext uri="{FF2B5EF4-FFF2-40B4-BE49-F238E27FC236}">
                <a16:creationId xmlns:a16="http://schemas.microsoft.com/office/drawing/2014/main" id="{43327DA4-07F5-4D8F-B2B4-88E33115321F}"/>
              </a:ext>
            </a:extLst>
          </p:cNvPr>
          <p:cNvPicPr>
            <a:picLocks noChangeAspect="1"/>
          </p:cNvPicPr>
          <p:nvPr/>
        </p:nvPicPr>
        <p:blipFill>
          <a:blip r:embed="rId2"/>
          <a:stretch>
            <a:fillRect/>
          </a:stretch>
        </p:blipFill>
        <p:spPr>
          <a:xfrm>
            <a:off x="957262" y="506185"/>
            <a:ext cx="10277475" cy="3429000"/>
          </a:xfrm>
          <a:prstGeom prst="rect">
            <a:avLst/>
          </a:prstGeom>
        </p:spPr>
      </p:pic>
    </p:spTree>
    <p:extLst>
      <p:ext uri="{BB962C8B-B14F-4D97-AF65-F5344CB8AC3E}">
        <p14:creationId xmlns:p14="http://schemas.microsoft.com/office/powerpoint/2010/main" val="252710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DB03C83-C275-408D-9373-E7F8BCFD9588}"/>
              </a:ext>
            </a:extLst>
          </p:cNvPr>
          <p:cNvSpPr>
            <a:spLocks noGrp="1"/>
          </p:cNvSpPr>
          <p:nvPr>
            <p:ph type="dt" sz="half" idx="10"/>
          </p:nvPr>
        </p:nvSpPr>
        <p:spPr/>
        <p:txBody>
          <a:bodyPr/>
          <a:lstStyle/>
          <a:p>
            <a:fld id="{0C920F65-A827-4131-9267-B14163D00F0C}" type="datetime1">
              <a:rPr lang="de-DE" smtClean="0"/>
              <a:t>08.05.2023</a:t>
            </a:fld>
            <a:endParaRPr lang="de-DE"/>
          </a:p>
        </p:txBody>
      </p:sp>
      <p:sp>
        <p:nvSpPr>
          <p:cNvPr id="5" name="Foliennummernplatzhalter 4">
            <a:extLst>
              <a:ext uri="{FF2B5EF4-FFF2-40B4-BE49-F238E27FC236}">
                <a16:creationId xmlns:a16="http://schemas.microsoft.com/office/drawing/2014/main" id="{38E84283-6275-4C5B-A5DA-E52B6277B2A4}"/>
              </a:ext>
            </a:extLst>
          </p:cNvPr>
          <p:cNvSpPr>
            <a:spLocks noGrp="1"/>
          </p:cNvSpPr>
          <p:nvPr>
            <p:ph type="sldNum" sz="quarter" idx="4"/>
          </p:nvPr>
        </p:nvSpPr>
        <p:spPr/>
        <p:txBody>
          <a:bodyPr/>
          <a:lstStyle/>
          <a:p>
            <a:fld id="{CCCBB35F-BF7F-4F62-889F-C5B2F6BB899C}" type="slidenum">
              <a:rPr lang="de-DE" smtClean="0"/>
              <a:pPr/>
              <a:t>12</a:t>
            </a:fld>
            <a:endParaRPr lang="de-DE" dirty="0"/>
          </a:p>
        </p:txBody>
      </p:sp>
      <p:pic>
        <p:nvPicPr>
          <p:cNvPr id="7" name="Grafik 6">
            <a:extLst>
              <a:ext uri="{FF2B5EF4-FFF2-40B4-BE49-F238E27FC236}">
                <a16:creationId xmlns:a16="http://schemas.microsoft.com/office/drawing/2014/main" id="{75EB695A-55B7-48F4-B2F0-525474A36210}"/>
              </a:ext>
            </a:extLst>
          </p:cNvPr>
          <p:cNvPicPr>
            <a:picLocks noChangeAspect="1"/>
          </p:cNvPicPr>
          <p:nvPr/>
        </p:nvPicPr>
        <p:blipFill>
          <a:blip r:embed="rId2"/>
          <a:stretch>
            <a:fillRect/>
          </a:stretch>
        </p:blipFill>
        <p:spPr>
          <a:xfrm>
            <a:off x="1055914" y="1165595"/>
            <a:ext cx="10250900" cy="2513776"/>
          </a:xfrm>
          <a:prstGeom prst="rect">
            <a:avLst/>
          </a:prstGeom>
        </p:spPr>
      </p:pic>
    </p:spTree>
    <p:extLst>
      <p:ext uri="{BB962C8B-B14F-4D97-AF65-F5344CB8AC3E}">
        <p14:creationId xmlns:p14="http://schemas.microsoft.com/office/powerpoint/2010/main" val="2786319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C40C77E8-EEE2-4E68-BD56-83AB1C6062BC}"/>
              </a:ext>
            </a:extLst>
          </p:cNvPr>
          <p:cNvSpPr>
            <a:spLocks noGrp="1"/>
          </p:cNvSpPr>
          <p:nvPr>
            <p:ph type="dt" sz="half" idx="10"/>
          </p:nvPr>
        </p:nvSpPr>
        <p:spPr/>
        <p:txBody>
          <a:bodyPr/>
          <a:lstStyle/>
          <a:p>
            <a:fld id="{0C920F65-A827-4131-9267-B14163D00F0C}" type="datetime1">
              <a:rPr lang="de-DE" smtClean="0"/>
              <a:t>08.05.2023</a:t>
            </a:fld>
            <a:endParaRPr lang="de-DE"/>
          </a:p>
        </p:txBody>
      </p:sp>
      <p:sp>
        <p:nvSpPr>
          <p:cNvPr id="5" name="Foliennummernplatzhalter 4">
            <a:extLst>
              <a:ext uri="{FF2B5EF4-FFF2-40B4-BE49-F238E27FC236}">
                <a16:creationId xmlns:a16="http://schemas.microsoft.com/office/drawing/2014/main" id="{158CCAD7-D46D-4D8E-A1FF-D1AED81E61E5}"/>
              </a:ext>
            </a:extLst>
          </p:cNvPr>
          <p:cNvSpPr>
            <a:spLocks noGrp="1"/>
          </p:cNvSpPr>
          <p:nvPr>
            <p:ph type="sldNum" sz="quarter" idx="4"/>
          </p:nvPr>
        </p:nvSpPr>
        <p:spPr/>
        <p:txBody>
          <a:bodyPr/>
          <a:lstStyle/>
          <a:p>
            <a:fld id="{CCCBB35F-BF7F-4F62-889F-C5B2F6BB899C}" type="slidenum">
              <a:rPr lang="de-DE" smtClean="0"/>
              <a:pPr/>
              <a:t>13</a:t>
            </a:fld>
            <a:endParaRPr lang="de-DE" dirty="0"/>
          </a:p>
        </p:txBody>
      </p:sp>
      <p:pic>
        <p:nvPicPr>
          <p:cNvPr id="3" name="Grafik 2">
            <a:extLst>
              <a:ext uri="{FF2B5EF4-FFF2-40B4-BE49-F238E27FC236}">
                <a16:creationId xmlns:a16="http://schemas.microsoft.com/office/drawing/2014/main" id="{44C2D943-FEA1-4397-8D3F-453F71437023}"/>
              </a:ext>
            </a:extLst>
          </p:cNvPr>
          <p:cNvPicPr>
            <a:picLocks noChangeAspect="1"/>
          </p:cNvPicPr>
          <p:nvPr/>
        </p:nvPicPr>
        <p:blipFill>
          <a:blip r:embed="rId2"/>
          <a:stretch>
            <a:fillRect/>
          </a:stretch>
        </p:blipFill>
        <p:spPr>
          <a:xfrm>
            <a:off x="880034" y="587829"/>
            <a:ext cx="11294191" cy="4735285"/>
          </a:xfrm>
          <a:prstGeom prst="rect">
            <a:avLst/>
          </a:prstGeom>
        </p:spPr>
      </p:pic>
    </p:spTree>
    <p:extLst>
      <p:ext uri="{BB962C8B-B14F-4D97-AF65-F5344CB8AC3E}">
        <p14:creationId xmlns:p14="http://schemas.microsoft.com/office/powerpoint/2010/main" val="2335776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C40C77E8-EEE2-4E68-BD56-83AB1C6062BC}"/>
              </a:ext>
            </a:extLst>
          </p:cNvPr>
          <p:cNvSpPr>
            <a:spLocks noGrp="1"/>
          </p:cNvSpPr>
          <p:nvPr>
            <p:ph type="dt" sz="half" idx="10"/>
          </p:nvPr>
        </p:nvSpPr>
        <p:spPr/>
        <p:txBody>
          <a:bodyPr/>
          <a:lstStyle/>
          <a:p>
            <a:fld id="{0C920F65-A827-4131-9267-B14163D00F0C}" type="datetime1">
              <a:rPr lang="de-DE" smtClean="0"/>
              <a:t>08.05.2023</a:t>
            </a:fld>
            <a:endParaRPr lang="de-DE"/>
          </a:p>
        </p:txBody>
      </p:sp>
      <p:sp>
        <p:nvSpPr>
          <p:cNvPr id="5" name="Foliennummernplatzhalter 4">
            <a:extLst>
              <a:ext uri="{FF2B5EF4-FFF2-40B4-BE49-F238E27FC236}">
                <a16:creationId xmlns:a16="http://schemas.microsoft.com/office/drawing/2014/main" id="{158CCAD7-D46D-4D8E-A1FF-D1AED81E61E5}"/>
              </a:ext>
            </a:extLst>
          </p:cNvPr>
          <p:cNvSpPr>
            <a:spLocks noGrp="1"/>
          </p:cNvSpPr>
          <p:nvPr>
            <p:ph type="sldNum" sz="quarter" idx="4"/>
          </p:nvPr>
        </p:nvSpPr>
        <p:spPr/>
        <p:txBody>
          <a:bodyPr/>
          <a:lstStyle/>
          <a:p>
            <a:fld id="{CCCBB35F-BF7F-4F62-889F-C5B2F6BB899C}" type="slidenum">
              <a:rPr lang="de-DE" smtClean="0"/>
              <a:pPr/>
              <a:t>14</a:t>
            </a:fld>
            <a:endParaRPr lang="de-DE" dirty="0"/>
          </a:p>
        </p:txBody>
      </p:sp>
      <p:sp>
        <p:nvSpPr>
          <p:cNvPr id="6" name="Textfeld 5">
            <a:extLst>
              <a:ext uri="{FF2B5EF4-FFF2-40B4-BE49-F238E27FC236}">
                <a16:creationId xmlns:a16="http://schemas.microsoft.com/office/drawing/2014/main" id="{66CC2A3D-7000-41A2-98ED-5D1421ED4E8D}"/>
              </a:ext>
            </a:extLst>
          </p:cNvPr>
          <p:cNvSpPr txBox="1"/>
          <p:nvPr/>
        </p:nvSpPr>
        <p:spPr>
          <a:xfrm>
            <a:off x="855627" y="95911"/>
            <a:ext cx="10480745" cy="5132815"/>
          </a:xfrm>
          <a:prstGeom prst="rect">
            <a:avLst/>
          </a:prstGeom>
          <a:noFill/>
        </p:spPr>
        <p:txBody>
          <a:bodyPr wrap="square">
            <a:spAutoFit/>
          </a:bodyPr>
          <a:lstStyle/>
          <a:p>
            <a:pPr algn="just">
              <a:lnSpc>
                <a:spcPct val="150000"/>
              </a:lnSpc>
              <a:spcAft>
                <a:spcPts val="800"/>
              </a:spcAft>
            </a:pPr>
            <a:r>
              <a:rPr lang="de-DE" sz="2800" b="1" dirty="0">
                <a:effectLst/>
                <a:latin typeface="Arial" panose="020B0604020202020204" pitchFamily="34" charset="0"/>
                <a:ea typeface="Calibri" panose="020F0502020204030204" pitchFamily="34" charset="0"/>
                <a:cs typeface="Times New Roman" panose="02020603050405020304" pitchFamily="18" charset="0"/>
              </a:rPr>
              <a:t>Energiespar-Beratung – Ablauf</a:t>
            </a:r>
            <a:endParaRPr lang="de-DE"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endParaRPr lang="de-DE" sz="32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de-DE" sz="32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Somit können wir </a:t>
            </a:r>
            <a:r>
              <a:rPr lang="de-DE" sz="3200" b="1" i="1"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dieses Jahr etwa 51.000 Beratungen </a:t>
            </a:r>
            <a:r>
              <a:rPr lang="de-DE" sz="32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durchführen!</a:t>
            </a:r>
          </a:p>
          <a:p>
            <a:pPr algn="just">
              <a:lnSpc>
                <a:spcPct val="150000"/>
              </a:lnSpc>
              <a:spcAft>
                <a:spcPts val="800"/>
              </a:spcAft>
            </a:pPr>
            <a:endParaRPr lang="de-DE" sz="32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de-DE" sz="2400" dirty="0">
                <a:effectLst/>
                <a:latin typeface="Arial" panose="020B0604020202020204" pitchFamily="34" charset="0"/>
                <a:ea typeface="Calibri" panose="020F0502020204030204" pitchFamily="34" charset="0"/>
                <a:cs typeface="Times New Roman" panose="02020603050405020304" pitchFamily="18" charset="0"/>
              </a:rPr>
              <a:t>  </a:t>
            </a:r>
            <a:endParaRPr lang="de-DE"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3345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barn(inVertical)">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C40C77E8-EEE2-4E68-BD56-83AB1C6062BC}"/>
              </a:ext>
            </a:extLst>
          </p:cNvPr>
          <p:cNvSpPr>
            <a:spLocks noGrp="1"/>
          </p:cNvSpPr>
          <p:nvPr>
            <p:ph type="dt" sz="half" idx="10"/>
          </p:nvPr>
        </p:nvSpPr>
        <p:spPr/>
        <p:txBody>
          <a:bodyPr/>
          <a:lstStyle/>
          <a:p>
            <a:fld id="{0C920F65-A827-4131-9267-B14163D00F0C}" type="datetime1">
              <a:rPr lang="de-DE" smtClean="0"/>
              <a:t>08.05.2023</a:t>
            </a:fld>
            <a:endParaRPr lang="de-DE"/>
          </a:p>
        </p:txBody>
      </p:sp>
      <p:sp>
        <p:nvSpPr>
          <p:cNvPr id="5" name="Foliennummernplatzhalter 4">
            <a:extLst>
              <a:ext uri="{FF2B5EF4-FFF2-40B4-BE49-F238E27FC236}">
                <a16:creationId xmlns:a16="http://schemas.microsoft.com/office/drawing/2014/main" id="{158CCAD7-D46D-4D8E-A1FF-D1AED81E61E5}"/>
              </a:ext>
            </a:extLst>
          </p:cNvPr>
          <p:cNvSpPr>
            <a:spLocks noGrp="1"/>
          </p:cNvSpPr>
          <p:nvPr>
            <p:ph type="sldNum" sz="quarter" idx="4"/>
          </p:nvPr>
        </p:nvSpPr>
        <p:spPr/>
        <p:txBody>
          <a:bodyPr/>
          <a:lstStyle/>
          <a:p>
            <a:fld id="{CCCBB35F-BF7F-4F62-889F-C5B2F6BB899C}" type="slidenum">
              <a:rPr lang="de-DE" smtClean="0"/>
              <a:pPr/>
              <a:t>15</a:t>
            </a:fld>
            <a:endParaRPr lang="de-DE" dirty="0"/>
          </a:p>
        </p:txBody>
      </p:sp>
      <p:sp>
        <p:nvSpPr>
          <p:cNvPr id="6" name="Textfeld 5">
            <a:extLst>
              <a:ext uri="{FF2B5EF4-FFF2-40B4-BE49-F238E27FC236}">
                <a16:creationId xmlns:a16="http://schemas.microsoft.com/office/drawing/2014/main" id="{66CC2A3D-7000-41A2-98ED-5D1421ED4E8D}"/>
              </a:ext>
            </a:extLst>
          </p:cNvPr>
          <p:cNvSpPr txBox="1"/>
          <p:nvPr/>
        </p:nvSpPr>
        <p:spPr>
          <a:xfrm>
            <a:off x="855627" y="95911"/>
            <a:ext cx="11080423" cy="6676828"/>
          </a:xfrm>
          <a:prstGeom prst="rect">
            <a:avLst/>
          </a:prstGeom>
          <a:noFill/>
        </p:spPr>
        <p:txBody>
          <a:bodyPr wrap="square">
            <a:spAutoFit/>
          </a:bodyPr>
          <a:lstStyle/>
          <a:p>
            <a:pPr algn="just">
              <a:lnSpc>
                <a:spcPct val="150000"/>
              </a:lnSpc>
              <a:spcAft>
                <a:spcPts val="800"/>
              </a:spcAft>
            </a:pPr>
            <a:r>
              <a:rPr lang="de-DE" sz="2800" b="1" dirty="0">
                <a:effectLst/>
                <a:latin typeface="Arial" panose="020B0604020202020204" pitchFamily="34" charset="0"/>
                <a:ea typeface="Calibri" panose="020F0502020204030204" pitchFamily="34" charset="0"/>
                <a:cs typeface="Times New Roman" panose="02020603050405020304" pitchFamily="18" charset="0"/>
              </a:rPr>
              <a:t>Energiespar-Beratung – Ablauf</a:t>
            </a:r>
            <a:endParaRPr lang="de-DE"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de-DE" sz="32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Somit können wir </a:t>
            </a:r>
            <a:r>
              <a:rPr lang="de-DE" sz="3200" b="1" i="1"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dieses Jahr etwa 51.000 Beratungen </a:t>
            </a:r>
            <a:r>
              <a:rPr lang="de-DE" sz="32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durchführen!</a:t>
            </a:r>
          </a:p>
          <a:p>
            <a:pPr algn="just">
              <a:lnSpc>
                <a:spcPct val="150000"/>
              </a:lnSpc>
              <a:spcAft>
                <a:spcPts val="800"/>
              </a:spcAft>
            </a:pPr>
            <a:r>
              <a:rPr lang="de-DE" sz="32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1,5 Mio. 1-2 Familienhäuser in Niedersachsen </a:t>
            </a:r>
          </a:p>
          <a:p>
            <a:pPr algn="just">
              <a:lnSpc>
                <a:spcPct val="150000"/>
              </a:lnSpc>
              <a:spcAft>
                <a:spcPts val="800"/>
              </a:spcAft>
            </a:pPr>
            <a:r>
              <a:rPr lang="de-DE" sz="32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      : 51.000 Beratungen / a = </a:t>
            </a:r>
            <a:r>
              <a:rPr lang="de-DE" sz="3200" b="1" dirty="0">
                <a:solidFill>
                  <a:srgbClr val="C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30 Jahre </a:t>
            </a:r>
            <a:r>
              <a:rPr lang="de-DE" sz="32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Beratungsaufgaben</a:t>
            </a:r>
          </a:p>
          <a:p>
            <a:pPr algn="just">
              <a:lnSpc>
                <a:spcPct val="150000"/>
              </a:lnSpc>
              <a:spcAft>
                <a:spcPts val="800"/>
              </a:spcAft>
            </a:pPr>
            <a:endParaRPr lang="de-DE" sz="32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de-DE" sz="32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       Arbeit für den Schornsteinfeger / Energieberater</a:t>
            </a:r>
            <a:endParaRPr lang="de-DE" sz="2400" i="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endParaRPr lang="de-DE"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53111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arn(inVertic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arn(inVertical)">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arn(inVertical)">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766E24-3C42-4788-B1FC-51EAB407A9E5}"/>
              </a:ext>
            </a:extLst>
          </p:cNvPr>
          <p:cNvSpPr>
            <a:spLocks noGrp="1"/>
          </p:cNvSpPr>
          <p:nvPr>
            <p:ph type="title"/>
          </p:nvPr>
        </p:nvSpPr>
        <p:spPr/>
        <p:txBody>
          <a:bodyPr/>
          <a:lstStyle/>
          <a:p>
            <a:pPr algn="ctr"/>
            <a:r>
              <a:rPr lang="de-DE" dirty="0"/>
              <a:t>Wir greifen nach der Zukunft !</a:t>
            </a:r>
            <a:endParaRPr lang="de-DE" sz="2400" dirty="0"/>
          </a:p>
        </p:txBody>
      </p:sp>
      <p:sp>
        <p:nvSpPr>
          <p:cNvPr id="4" name="Datumsplatzhalter 3">
            <a:extLst>
              <a:ext uri="{FF2B5EF4-FFF2-40B4-BE49-F238E27FC236}">
                <a16:creationId xmlns:a16="http://schemas.microsoft.com/office/drawing/2014/main" id="{6E47BB47-AAE7-4338-9AD9-CEB21EF67AC0}"/>
              </a:ext>
            </a:extLst>
          </p:cNvPr>
          <p:cNvSpPr>
            <a:spLocks noGrp="1"/>
          </p:cNvSpPr>
          <p:nvPr>
            <p:ph type="dt" sz="half" idx="10"/>
          </p:nvPr>
        </p:nvSpPr>
        <p:spPr/>
        <p:txBody>
          <a:bodyPr/>
          <a:lstStyle/>
          <a:p>
            <a:fld id="{0C920F65-A827-4131-9267-B14163D00F0C}" type="datetime1">
              <a:rPr lang="de-DE" smtClean="0"/>
              <a:t>08.05.2023</a:t>
            </a:fld>
            <a:endParaRPr lang="de-DE"/>
          </a:p>
        </p:txBody>
      </p:sp>
      <p:sp>
        <p:nvSpPr>
          <p:cNvPr id="5" name="Foliennummernplatzhalter 4">
            <a:extLst>
              <a:ext uri="{FF2B5EF4-FFF2-40B4-BE49-F238E27FC236}">
                <a16:creationId xmlns:a16="http://schemas.microsoft.com/office/drawing/2014/main" id="{9535C0CA-1D2D-4F41-A424-C8A7C7A3FF4C}"/>
              </a:ext>
            </a:extLst>
          </p:cNvPr>
          <p:cNvSpPr>
            <a:spLocks noGrp="1"/>
          </p:cNvSpPr>
          <p:nvPr>
            <p:ph type="sldNum" sz="quarter" idx="4"/>
          </p:nvPr>
        </p:nvSpPr>
        <p:spPr/>
        <p:txBody>
          <a:bodyPr/>
          <a:lstStyle/>
          <a:p>
            <a:fld id="{CCCBB35F-BF7F-4F62-889F-C5B2F6BB899C}" type="slidenum">
              <a:rPr lang="de-DE" smtClean="0"/>
              <a:pPr/>
              <a:t>16</a:t>
            </a:fld>
            <a:endParaRPr lang="de-DE" dirty="0"/>
          </a:p>
        </p:txBody>
      </p:sp>
      <p:pic>
        <p:nvPicPr>
          <p:cNvPr id="3" name="Grafik 2">
            <a:extLst>
              <a:ext uri="{FF2B5EF4-FFF2-40B4-BE49-F238E27FC236}">
                <a16:creationId xmlns:a16="http://schemas.microsoft.com/office/drawing/2014/main" id="{1255B599-645D-4E1D-B778-BB946FC8C59C}"/>
              </a:ext>
            </a:extLst>
          </p:cNvPr>
          <p:cNvPicPr>
            <a:picLocks noChangeAspect="1"/>
          </p:cNvPicPr>
          <p:nvPr/>
        </p:nvPicPr>
        <p:blipFill>
          <a:blip r:embed="rId2"/>
          <a:stretch>
            <a:fillRect/>
          </a:stretch>
        </p:blipFill>
        <p:spPr>
          <a:xfrm>
            <a:off x="405122" y="1690688"/>
            <a:ext cx="9399908" cy="4309163"/>
          </a:xfrm>
          <a:prstGeom prst="rect">
            <a:avLst/>
          </a:prstGeom>
        </p:spPr>
      </p:pic>
      <p:pic>
        <p:nvPicPr>
          <p:cNvPr id="6" name="Grafik 5">
            <a:extLst>
              <a:ext uri="{FF2B5EF4-FFF2-40B4-BE49-F238E27FC236}">
                <a16:creationId xmlns:a16="http://schemas.microsoft.com/office/drawing/2014/main" id="{409C6AEF-3DAC-4867-A07E-6270A5B60178}"/>
              </a:ext>
            </a:extLst>
          </p:cNvPr>
          <p:cNvPicPr>
            <a:picLocks noChangeAspect="1"/>
          </p:cNvPicPr>
          <p:nvPr/>
        </p:nvPicPr>
        <p:blipFill>
          <a:blip r:embed="rId3"/>
          <a:stretch>
            <a:fillRect/>
          </a:stretch>
        </p:blipFill>
        <p:spPr>
          <a:xfrm>
            <a:off x="219312" y="1564309"/>
            <a:ext cx="3908845" cy="4638157"/>
          </a:xfrm>
          <a:prstGeom prst="rect">
            <a:avLst/>
          </a:prstGeom>
        </p:spPr>
      </p:pic>
      <p:pic>
        <p:nvPicPr>
          <p:cNvPr id="7" name="Grafik 6">
            <a:extLst>
              <a:ext uri="{FF2B5EF4-FFF2-40B4-BE49-F238E27FC236}">
                <a16:creationId xmlns:a16="http://schemas.microsoft.com/office/drawing/2014/main" id="{BFB00577-0C35-4977-B7A4-9BC74A89B131}"/>
              </a:ext>
            </a:extLst>
          </p:cNvPr>
          <p:cNvPicPr>
            <a:picLocks noChangeAspect="1"/>
          </p:cNvPicPr>
          <p:nvPr/>
        </p:nvPicPr>
        <p:blipFill>
          <a:blip r:embed="rId4"/>
          <a:stretch>
            <a:fillRect/>
          </a:stretch>
        </p:blipFill>
        <p:spPr>
          <a:xfrm>
            <a:off x="4128157" y="1486236"/>
            <a:ext cx="7056883" cy="4689701"/>
          </a:xfrm>
          <a:prstGeom prst="rect">
            <a:avLst/>
          </a:prstGeom>
        </p:spPr>
      </p:pic>
      <p:sp>
        <p:nvSpPr>
          <p:cNvPr id="9" name="Datumsplatzhalter 3">
            <a:extLst>
              <a:ext uri="{FF2B5EF4-FFF2-40B4-BE49-F238E27FC236}">
                <a16:creationId xmlns:a16="http://schemas.microsoft.com/office/drawing/2014/main" id="{08337CC9-84F4-4B02-86F4-817115F12BC5}"/>
              </a:ext>
            </a:extLst>
          </p:cNvPr>
          <p:cNvSpPr txBox="1">
            <a:spLocks/>
          </p:cNvSpPr>
          <p:nvPr/>
        </p:nvSpPr>
        <p:spPr>
          <a:xfrm>
            <a:off x="7881450" y="6217664"/>
            <a:ext cx="2743200" cy="365125"/>
          </a:xfrm>
          <a:prstGeom prst="rect">
            <a:avLst/>
          </a:prstGeom>
        </p:spPr>
        <p:txBody>
          <a:bodyPr vert="horz" lIns="91440" tIns="45720" rIns="91440" bIns="45720" rtlCol="0" anchor="ctr"/>
          <a:lstStyle>
            <a:defPPr>
              <a:defRPr lang="de-D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871175F-9EE2-4B2E-AACD-3A3094890DD2}" type="datetime1">
              <a:rPr lang="de-DE" smtClean="0"/>
              <a:pPr/>
              <a:t>08.05.2023</a:t>
            </a:fld>
            <a:endParaRPr lang="de-DE"/>
          </a:p>
        </p:txBody>
      </p:sp>
      <p:sp>
        <p:nvSpPr>
          <p:cNvPr id="10" name="Rechteck 9">
            <a:extLst>
              <a:ext uri="{FF2B5EF4-FFF2-40B4-BE49-F238E27FC236}">
                <a16:creationId xmlns:a16="http://schemas.microsoft.com/office/drawing/2014/main" id="{E6B42A6C-8073-4B72-8FFE-AB1D3DF2AE1B}"/>
              </a:ext>
            </a:extLst>
          </p:cNvPr>
          <p:cNvSpPr/>
          <p:nvPr/>
        </p:nvSpPr>
        <p:spPr>
          <a:xfrm>
            <a:off x="0" y="6774601"/>
            <a:ext cx="12192000" cy="81800"/>
          </a:xfrm>
          <a:prstGeom prst="rect">
            <a:avLst/>
          </a:prstGeom>
          <a:gradFill flip="none" rotWithShape="1">
            <a:gsLst>
              <a:gs pos="50000">
                <a:srgbClr val="E30613"/>
              </a:gs>
              <a:gs pos="10000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eck 10">
            <a:extLst>
              <a:ext uri="{FF2B5EF4-FFF2-40B4-BE49-F238E27FC236}">
                <a16:creationId xmlns:a16="http://schemas.microsoft.com/office/drawing/2014/main" id="{B97EB2D4-BF1F-492C-849F-8E7EB9A4245A}"/>
              </a:ext>
            </a:extLst>
          </p:cNvPr>
          <p:cNvSpPr/>
          <p:nvPr/>
        </p:nvSpPr>
        <p:spPr>
          <a:xfrm>
            <a:off x="0" y="6713886"/>
            <a:ext cx="12192000" cy="81800"/>
          </a:xfrm>
          <a:prstGeom prst="rect">
            <a:avLst/>
          </a:prstGeom>
          <a:gradFill flip="none" rotWithShape="1">
            <a:gsLst>
              <a:gs pos="50000">
                <a:srgbClr val="FFDD00"/>
              </a:gs>
              <a:gs pos="10000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a:extLst>
              <a:ext uri="{FF2B5EF4-FFF2-40B4-BE49-F238E27FC236}">
                <a16:creationId xmlns:a16="http://schemas.microsoft.com/office/drawing/2014/main" id="{E381F0BC-5195-43B7-812A-9084B10FB5DE}"/>
              </a:ext>
            </a:extLst>
          </p:cNvPr>
          <p:cNvSpPr/>
          <p:nvPr/>
        </p:nvSpPr>
        <p:spPr>
          <a:xfrm>
            <a:off x="11353800" y="6332256"/>
            <a:ext cx="180000" cy="487748"/>
          </a:xfrm>
          <a:prstGeom prst="rect">
            <a:avLst/>
          </a:prstGeom>
          <a:solidFill>
            <a:srgbClr val="E3061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a:extLst>
              <a:ext uri="{FF2B5EF4-FFF2-40B4-BE49-F238E27FC236}">
                <a16:creationId xmlns:a16="http://schemas.microsoft.com/office/drawing/2014/main" id="{D4983B2D-C062-44C2-9317-392F5533C75E}"/>
              </a:ext>
            </a:extLst>
          </p:cNvPr>
          <p:cNvSpPr/>
          <p:nvPr/>
        </p:nvSpPr>
        <p:spPr>
          <a:xfrm>
            <a:off x="11533800" y="6143737"/>
            <a:ext cx="180000" cy="629948"/>
          </a:xfrm>
          <a:prstGeom prst="rect">
            <a:avLst/>
          </a:prstGeom>
          <a:solidFill>
            <a:srgbClr val="FFDD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764D0BE9-3101-43D9-955A-235B0DBBE01B}"/>
              </a:ext>
            </a:extLst>
          </p:cNvPr>
          <p:cNvSpPr/>
          <p:nvPr/>
        </p:nvSpPr>
        <p:spPr>
          <a:xfrm>
            <a:off x="11713800" y="5971108"/>
            <a:ext cx="183300" cy="765468"/>
          </a:xfrm>
          <a:prstGeom prst="rect">
            <a:avLst/>
          </a:prstGeom>
          <a:solidFill>
            <a:srgbClr val="008BD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effectLst>
                <a:outerShdw blurRad="50800" dist="38100" dir="2700000" algn="tl" rotWithShape="0">
                  <a:prstClr val="black">
                    <a:alpha val="40000"/>
                  </a:prstClr>
                </a:outerShdw>
              </a:effectLst>
            </a:endParaRPr>
          </a:p>
        </p:txBody>
      </p:sp>
      <p:sp>
        <p:nvSpPr>
          <p:cNvPr id="15" name="Rechteck 14">
            <a:extLst>
              <a:ext uri="{FF2B5EF4-FFF2-40B4-BE49-F238E27FC236}">
                <a16:creationId xmlns:a16="http://schemas.microsoft.com/office/drawing/2014/main" id="{4EE37E60-9C13-498D-B5EF-86AFAD5E084B}"/>
              </a:ext>
            </a:extLst>
          </p:cNvPr>
          <p:cNvSpPr/>
          <p:nvPr/>
        </p:nvSpPr>
        <p:spPr>
          <a:xfrm>
            <a:off x="11891600" y="5767100"/>
            <a:ext cx="183300" cy="907666"/>
          </a:xfrm>
          <a:prstGeom prst="rect">
            <a:avLst/>
          </a:prstGeom>
          <a:solidFill>
            <a:srgbClr val="76B72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de-DE"/>
          </a:p>
        </p:txBody>
      </p:sp>
      <p:sp>
        <p:nvSpPr>
          <p:cNvPr id="16" name="Foliennummernplatzhalter 5">
            <a:extLst>
              <a:ext uri="{FF2B5EF4-FFF2-40B4-BE49-F238E27FC236}">
                <a16:creationId xmlns:a16="http://schemas.microsoft.com/office/drawing/2014/main" id="{CDC528A1-0C96-4E1E-89C0-E133940FA048}"/>
              </a:ext>
            </a:extLst>
          </p:cNvPr>
          <p:cNvSpPr txBox="1">
            <a:spLocks/>
          </p:cNvSpPr>
          <p:nvPr/>
        </p:nvSpPr>
        <p:spPr>
          <a:xfrm>
            <a:off x="11447100" y="6228660"/>
            <a:ext cx="488950" cy="445630"/>
          </a:xfrm>
          <a:prstGeom prst="rect">
            <a:avLst/>
          </a:prstGeom>
        </p:spPr>
        <p:txBody>
          <a:bodyPr vert="horz" lIns="91440" tIns="45720" rIns="91440" bIns="45720" rtlCol="0" anchor="ctr"/>
          <a:lstStyle>
            <a:defPPr>
              <a:defRPr lang="de-DE"/>
            </a:defPPr>
            <a:lvl1pPr marL="0" algn="r" defTabSz="914400" rtl="0" eaLnBrk="1" latinLnBrk="0" hangingPunct="1">
              <a:defRPr sz="1200" b="0" kern="1200" cap="none" spc="0" baseline="0">
                <a:ln w="0">
                  <a:solidFill>
                    <a:schemeClr val="bg2"/>
                  </a:solidFill>
                </a:ln>
                <a:solidFill>
                  <a:schemeClr val="bg2">
                    <a:lumMod val="90000"/>
                  </a:schemeClr>
                </a:solidFill>
                <a:effectLst>
                  <a:glow rad="63500">
                    <a:schemeClr val="accent3">
                      <a:satMod val="175000"/>
                      <a:alpha val="40000"/>
                    </a:schemeClr>
                  </a:glow>
                  <a:reflection blurRad="6350" stA="55000" endA="50" endPos="85000" dir="5400000" sy="-100000" algn="bl" rotWithShape="0"/>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CBB35F-BF7F-4F62-889F-C5B2F6BB899C}" type="slidenum">
              <a:rPr lang="de-DE" smtClean="0"/>
              <a:pPr/>
              <a:t>16</a:t>
            </a:fld>
            <a:endParaRPr lang="de-DE" dirty="0"/>
          </a:p>
        </p:txBody>
      </p:sp>
      <p:sp>
        <p:nvSpPr>
          <p:cNvPr id="17" name="Textfeld 16">
            <a:extLst>
              <a:ext uri="{FF2B5EF4-FFF2-40B4-BE49-F238E27FC236}">
                <a16:creationId xmlns:a16="http://schemas.microsoft.com/office/drawing/2014/main" id="{4D11E267-7C5A-4FDE-A126-6559D9D05906}"/>
              </a:ext>
            </a:extLst>
          </p:cNvPr>
          <p:cNvSpPr txBox="1"/>
          <p:nvPr/>
        </p:nvSpPr>
        <p:spPr>
          <a:xfrm>
            <a:off x="10480306" y="6318498"/>
            <a:ext cx="829073" cy="246221"/>
          </a:xfrm>
          <a:prstGeom prst="rect">
            <a:avLst/>
          </a:prstGeom>
          <a:noFill/>
        </p:spPr>
        <p:txBody>
          <a:bodyPr wrap="none" rtlCol="0">
            <a:spAutoFit/>
          </a:bodyPr>
          <a:lstStyle/>
          <a:p>
            <a:r>
              <a:rPr lang="de-DE" sz="1000" dirty="0">
                <a:solidFill>
                  <a:srgbClr val="E30613"/>
                </a:solidFill>
                <a:effectLst>
                  <a:reflection blurRad="6350" stA="55000" endA="300" endPos="45500" dir="5400000" sy="-100000" algn="bl" rotWithShape="0"/>
                </a:effectLst>
              </a:rPr>
              <a:t>Brandschutz</a:t>
            </a:r>
          </a:p>
        </p:txBody>
      </p:sp>
      <p:sp>
        <p:nvSpPr>
          <p:cNvPr id="18" name="Textfeld 17">
            <a:extLst>
              <a:ext uri="{FF2B5EF4-FFF2-40B4-BE49-F238E27FC236}">
                <a16:creationId xmlns:a16="http://schemas.microsoft.com/office/drawing/2014/main" id="{ABE4DA2F-06C9-4176-AA06-B4DA4EA37224}"/>
              </a:ext>
            </a:extLst>
          </p:cNvPr>
          <p:cNvSpPr txBox="1"/>
          <p:nvPr/>
        </p:nvSpPr>
        <p:spPr>
          <a:xfrm>
            <a:off x="10462789" y="5753630"/>
            <a:ext cx="981800" cy="246221"/>
          </a:xfrm>
          <a:prstGeom prst="rect">
            <a:avLst/>
          </a:prstGeom>
          <a:noFill/>
        </p:spPr>
        <p:txBody>
          <a:bodyPr wrap="square" rtlCol="0">
            <a:spAutoFit/>
          </a:bodyPr>
          <a:lstStyle/>
          <a:p>
            <a:r>
              <a:rPr lang="de-DE" sz="1000" dirty="0">
                <a:solidFill>
                  <a:srgbClr val="76B729"/>
                </a:solidFill>
                <a:effectLst>
                  <a:reflection blurRad="6350" stA="55000" endA="300" endPos="45500" dir="5400000" sy="-100000" algn="bl" rotWithShape="0"/>
                </a:effectLst>
              </a:rPr>
              <a:t>Beratung</a:t>
            </a:r>
          </a:p>
        </p:txBody>
      </p:sp>
      <p:sp>
        <p:nvSpPr>
          <p:cNvPr id="19" name="Textfeld 18">
            <a:extLst>
              <a:ext uri="{FF2B5EF4-FFF2-40B4-BE49-F238E27FC236}">
                <a16:creationId xmlns:a16="http://schemas.microsoft.com/office/drawing/2014/main" id="{24A66B8A-856E-44ED-A7AE-D7081F190FE8}"/>
              </a:ext>
            </a:extLst>
          </p:cNvPr>
          <p:cNvSpPr txBox="1"/>
          <p:nvPr/>
        </p:nvSpPr>
        <p:spPr>
          <a:xfrm>
            <a:off x="10477795" y="6145118"/>
            <a:ext cx="707245" cy="246221"/>
          </a:xfrm>
          <a:prstGeom prst="rect">
            <a:avLst/>
          </a:prstGeom>
          <a:noFill/>
        </p:spPr>
        <p:txBody>
          <a:bodyPr wrap="none" rtlCol="0">
            <a:spAutoFit/>
          </a:bodyPr>
          <a:lstStyle/>
          <a:p>
            <a:r>
              <a:rPr lang="de-DE" sz="1000" dirty="0">
                <a:solidFill>
                  <a:srgbClr val="FFDD00"/>
                </a:solidFill>
                <a:effectLst>
                  <a:reflection blurRad="6350" stA="55000" endA="300" endPos="45500" dir="5400000" sy="-100000" algn="bl" rotWithShape="0"/>
                </a:effectLst>
              </a:rPr>
              <a:t>Sicherheit</a:t>
            </a:r>
          </a:p>
        </p:txBody>
      </p:sp>
      <p:sp>
        <p:nvSpPr>
          <p:cNvPr id="20" name="Textfeld 19">
            <a:extLst>
              <a:ext uri="{FF2B5EF4-FFF2-40B4-BE49-F238E27FC236}">
                <a16:creationId xmlns:a16="http://schemas.microsoft.com/office/drawing/2014/main" id="{48F665D5-7B57-4318-9DB5-2593A44F3EFF}"/>
              </a:ext>
            </a:extLst>
          </p:cNvPr>
          <p:cNvSpPr txBox="1"/>
          <p:nvPr/>
        </p:nvSpPr>
        <p:spPr>
          <a:xfrm>
            <a:off x="10461262" y="5956245"/>
            <a:ext cx="1066728" cy="246221"/>
          </a:xfrm>
          <a:prstGeom prst="rect">
            <a:avLst/>
          </a:prstGeom>
          <a:noFill/>
        </p:spPr>
        <p:txBody>
          <a:bodyPr wrap="square" rtlCol="0">
            <a:spAutoFit/>
          </a:bodyPr>
          <a:lstStyle/>
          <a:p>
            <a:r>
              <a:rPr lang="de-DE" sz="1000" dirty="0">
                <a:solidFill>
                  <a:srgbClr val="008BD2"/>
                </a:solidFill>
                <a:effectLst>
                  <a:reflection blurRad="6350" stA="55000" endA="300" endPos="45500" dir="5400000" sy="-100000" algn="bl" rotWithShape="0"/>
                </a:effectLst>
              </a:rPr>
              <a:t>Umweltschutz</a:t>
            </a:r>
          </a:p>
        </p:txBody>
      </p:sp>
      <p:sp>
        <p:nvSpPr>
          <p:cNvPr id="21" name="Rechteck 20">
            <a:extLst>
              <a:ext uri="{FF2B5EF4-FFF2-40B4-BE49-F238E27FC236}">
                <a16:creationId xmlns:a16="http://schemas.microsoft.com/office/drawing/2014/main" id="{6F2FC8BB-F0EC-4252-B562-149AC9AB794C}"/>
              </a:ext>
            </a:extLst>
          </p:cNvPr>
          <p:cNvSpPr/>
          <p:nvPr/>
        </p:nvSpPr>
        <p:spPr>
          <a:xfrm>
            <a:off x="0" y="6660163"/>
            <a:ext cx="12192000" cy="81800"/>
          </a:xfrm>
          <a:prstGeom prst="rect">
            <a:avLst/>
          </a:prstGeom>
          <a:gradFill flip="none" rotWithShape="1">
            <a:gsLst>
              <a:gs pos="50000">
                <a:srgbClr val="008BD2"/>
              </a:gs>
              <a:gs pos="10000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Rechteck 21">
            <a:extLst>
              <a:ext uri="{FF2B5EF4-FFF2-40B4-BE49-F238E27FC236}">
                <a16:creationId xmlns:a16="http://schemas.microsoft.com/office/drawing/2014/main" id="{EB115CC4-4F53-448E-A6C7-C99C6BB9B27D}"/>
              </a:ext>
            </a:extLst>
          </p:cNvPr>
          <p:cNvSpPr/>
          <p:nvPr/>
        </p:nvSpPr>
        <p:spPr>
          <a:xfrm>
            <a:off x="0" y="6604030"/>
            <a:ext cx="12192000" cy="81800"/>
          </a:xfrm>
          <a:prstGeom prst="rect">
            <a:avLst/>
          </a:prstGeom>
          <a:gradFill flip="none" rotWithShape="1">
            <a:gsLst>
              <a:gs pos="50000">
                <a:srgbClr val="76B729"/>
              </a:gs>
              <a:gs pos="100000">
                <a:schemeClr val="bg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3" name="Grafik 22" descr="Ein Bild, das Spielzeug enthält.&#10;&#10;Automatisch generierte Beschreibung">
            <a:extLst>
              <a:ext uri="{FF2B5EF4-FFF2-40B4-BE49-F238E27FC236}">
                <a16:creationId xmlns:a16="http://schemas.microsoft.com/office/drawing/2014/main" id="{DF3808E6-AB42-4325-AC10-820C2EAFC08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1777" r="21042"/>
          <a:stretch/>
        </p:blipFill>
        <p:spPr>
          <a:xfrm>
            <a:off x="39660" y="5494930"/>
            <a:ext cx="874751" cy="1063410"/>
          </a:xfrm>
          <a:prstGeom prst="rect">
            <a:avLst/>
          </a:prstGeom>
        </p:spPr>
      </p:pic>
    </p:spTree>
    <p:extLst>
      <p:ext uri="{BB962C8B-B14F-4D97-AF65-F5344CB8AC3E}">
        <p14:creationId xmlns:p14="http://schemas.microsoft.com/office/powerpoint/2010/main" val="2079548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Foliennummernplatzhalter 3">
            <a:extLst>
              <a:ext uri="{FF2B5EF4-FFF2-40B4-BE49-F238E27FC236}">
                <a16:creationId xmlns:a16="http://schemas.microsoft.com/office/drawing/2014/main" id="{EBB69FDC-C0E2-4F9C-A5DD-2AB1E8321511}"/>
              </a:ext>
            </a:extLst>
          </p:cNvPr>
          <p:cNvSpPr>
            <a:spLocks noGrp="1" noChangeArrowheads="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Ø"/>
              <a:defRPr sz="1600">
                <a:solidFill>
                  <a:schemeClr val="tx1"/>
                </a:solidFill>
                <a:latin typeface="Arial" panose="020B0604020202020204" pitchFamily="34" charset="0"/>
              </a:defRPr>
            </a:lvl1pPr>
            <a:lvl2pPr marL="742950" indent="-285750">
              <a:spcBef>
                <a:spcPct val="20000"/>
              </a:spcBef>
              <a:buChar char="–"/>
              <a:defRPr sz="1600">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FontTx/>
              <a:buNone/>
            </a:pPr>
            <a:fld id="{F64CF8F7-1AA9-4C6A-B088-0FB69CCBF22E}" type="slidenum">
              <a:rPr lang="de-DE" altLang="de-DE" sz="1200"/>
              <a:pPr>
                <a:spcBef>
                  <a:spcPct val="0"/>
                </a:spcBef>
                <a:buFontTx/>
                <a:buNone/>
              </a:pPr>
              <a:t>17</a:t>
            </a:fld>
            <a:endParaRPr lang="de-DE" altLang="de-DE" sz="1200"/>
          </a:p>
        </p:txBody>
      </p:sp>
      <p:pic>
        <p:nvPicPr>
          <p:cNvPr id="50179" name="Grafik 4">
            <a:extLst>
              <a:ext uri="{FF2B5EF4-FFF2-40B4-BE49-F238E27FC236}">
                <a16:creationId xmlns:a16="http://schemas.microsoft.com/office/drawing/2014/main" id="{8055D73E-6B2B-4E97-9B7C-6A11EF26A9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7849" y="1304765"/>
            <a:ext cx="4571605" cy="2340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170DCD-EC6F-4586-8AEC-A2A9DD10DEDF}"/>
              </a:ext>
            </a:extLst>
          </p:cNvPr>
          <p:cNvSpPr>
            <a:spLocks noGrp="1"/>
          </p:cNvSpPr>
          <p:nvPr>
            <p:ph type="title"/>
          </p:nvPr>
        </p:nvSpPr>
        <p:spPr/>
        <p:txBody>
          <a:bodyPr>
            <a:normAutofit/>
          </a:bodyPr>
          <a:lstStyle/>
          <a:p>
            <a:pPr algn="ctr"/>
            <a:r>
              <a:rPr lang="de-DE" sz="3600" dirty="0"/>
              <a:t>Klimaschutz in Deutschland / Niedersachsen:</a:t>
            </a:r>
            <a:br>
              <a:rPr lang="de-DE" sz="3600" dirty="0"/>
            </a:br>
            <a:r>
              <a:rPr lang="de-DE" sz="3600" dirty="0"/>
              <a:t>nicht ohne den Schornsteinfeger / Energieberater</a:t>
            </a:r>
          </a:p>
        </p:txBody>
      </p:sp>
      <p:pic>
        <p:nvPicPr>
          <p:cNvPr id="6" name="Inhaltsplatzhalter 5">
            <a:extLst>
              <a:ext uri="{FF2B5EF4-FFF2-40B4-BE49-F238E27FC236}">
                <a16:creationId xmlns:a16="http://schemas.microsoft.com/office/drawing/2014/main" id="{86262851-1BE2-49AA-8676-6912AEDA545F}"/>
              </a:ext>
            </a:extLst>
          </p:cNvPr>
          <p:cNvPicPr>
            <a:picLocks noGrp="1" noChangeAspect="1"/>
          </p:cNvPicPr>
          <p:nvPr>
            <p:ph idx="1"/>
          </p:nvPr>
        </p:nvPicPr>
        <p:blipFill>
          <a:blip r:embed="rId2"/>
          <a:stretch>
            <a:fillRect/>
          </a:stretch>
        </p:blipFill>
        <p:spPr>
          <a:xfrm>
            <a:off x="1223158" y="1819555"/>
            <a:ext cx="2707573" cy="4221123"/>
          </a:xfrm>
          <a:prstGeom prst="rect">
            <a:avLst/>
          </a:prstGeom>
        </p:spPr>
      </p:pic>
      <p:sp>
        <p:nvSpPr>
          <p:cNvPr id="4" name="Datumsplatzhalter 3">
            <a:extLst>
              <a:ext uri="{FF2B5EF4-FFF2-40B4-BE49-F238E27FC236}">
                <a16:creationId xmlns:a16="http://schemas.microsoft.com/office/drawing/2014/main" id="{38A3681D-8FCB-4AEB-8789-3CF236A7AEF9}"/>
              </a:ext>
            </a:extLst>
          </p:cNvPr>
          <p:cNvSpPr>
            <a:spLocks noGrp="1"/>
          </p:cNvSpPr>
          <p:nvPr>
            <p:ph type="dt" sz="half" idx="10"/>
          </p:nvPr>
        </p:nvSpPr>
        <p:spPr/>
        <p:txBody>
          <a:bodyPr/>
          <a:lstStyle/>
          <a:p>
            <a:fld id="{0C920F65-A827-4131-9267-B14163D00F0C}" type="datetime1">
              <a:rPr lang="de-DE" smtClean="0"/>
              <a:t>08.05.2023</a:t>
            </a:fld>
            <a:endParaRPr lang="de-DE"/>
          </a:p>
        </p:txBody>
      </p:sp>
      <p:sp>
        <p:nvSpPr>
          <p:cNvPr id="5" name="Foliennummernplatzhalter 4">
            <a:extLst>
              <a:ext uri="{FF2B5EF4-FFF2-40B4-BE49-F238E27FC236}">
                <a16:creationId xmlns:a16="http://schemas.microsoft.com/office/drawing/2014/main" id="{2DD82C82-407E-44CD-ACEA-A91B64F6DC92}"/>
              </a:ext>
            </a:extLst>
          </p:cNvPr>
          <p:cNvSpPr>
            <a:spLocks noGrp="1"/>
          </p:cNvSpPr>
          <p:nvPr>
            <p:ph type="sldNum" sz="quarter" idx="4"/>
          </p:nvPr>
        </p:nvSpPr>
        <p:spPr/>
        <p:txBody>
          <a:bodyPr/>
          <a:lstStyle/>
          <a:p>
            <a:fld id="{CCCBB35F-BF7F-4F62-889F-C5B2F6BB899C}" type="slidenum">
              <a:rPr lang="de-DE" smtClean="0"/>
              <a:pPr/>
              <a:t>2</a:t>
            </a:fld>
            <a:endParaRPr lang="de-DE" dirty="0"/>
          </a:p>
        </p:txBody>
      </p:sp>
      <p:pic>
        <p:nvPicPr>
          <p:cNvPr id="1026" name="Picture 2" descr="Bildergebnis für Bild alte Heizung neuer Pelletkessel">
            <a:extLst>
              <a:ext uri="{FF2B5EF4-FFF2-40B4-BE49-F238E27FC236}">
                <a16:creationId xmlns:a16="http://schemas.microsoft.com/office/drawing/2014/main" id="{7B733DA4-EA5A-4303-8AD4-38352E0EB0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4504" y="1690688"/>
            <a:ext cx="2418611" cy="3770630"/>
          </a:xfrm>
          <a:prstGeom prst="rect">
            <a:avLst/>
          </a:prstGeom>
          <a:noFill/>
          <a:extLst>
            <a:ext uri="{909E8E84-426E-40DD-AFC4-6F175D3DCCD1}">
              <a14:hiddenFill xmlns:a14="http://schemas.microsoft.com/office/drawing/2010/main">
                <a:solidFill>
                  <a:srgbClr val="FFFFFF"/>
                </a:solidFill>
              </a14:hiddenFill>
            </a:ext>
          </a:extLst>
        </p:spPr>
      </p:pic>
      <p:pic>
        <p:nvPicPr>
          <p:cNvPr id="7" name="Grafik 6">
            <a:extLst>
              <a:ext uri="{FF2B5EF4-FFF2-40B4-BE49-F238E27FC236}">
                <a16:creationId xmlns:a16="http://schemas.microsoft.com/office/drawing/2014/main" id="{504A8EE7-D5DF-4ADF-8CE8-911AC4782FE6}"/>
              </a:ext>
            </a:extLst>
          </p:cNvPr>
          <p:cNvPicPr>
            <a:picLocks noChangeAspect="1"/>
          </p:cNvPicPr>
          <p:nvPr/>
        </p:nvPicPr>
        <p:blipFill>
          <a:blip r:embed="rId4"/>
          <a:stretch>
            <a:fillRect/>
          </a:stretch>
        </p:blipFill>
        <p:spPr>
          <a:xfrm>
            <a:off x="7391165" y="2340693"/>
            <a:ext cx="4662290" cy="3120626"/>
          </a:xfrm>
          <a:prstGeom prst="rect">
            <a:avLst/>
          </a:prstGeom>
        </p:spPr>
      </p:pic>
      <p:pic>
        <p:nvPicPr>
          <p:cNvPr id="3" name="Grafik 2">
            <a:extLst>
              <a:ext uri="{FF2B5EF4-FFF2-40B4-BE49-F238E27FC236}">
                <a16:creationId xmlns:a16="http://schemas.microsoft.com/office/drawing/2014/main" id="{2B906BE2-99E3-4BBD-91EC-287F6D236550}"/>
              </a:ext>
            </a:extLst>
          </p:cNvPr>
          <p:cNvPicPr>
            <a:picLocks noChangeAspect="1"/>
          </p:cNvPicPr>
          <p:nvPr/>
        </p:nvPicPr>
        <p:blipFill>
          <a:blip r:embed="rId5"/>
          <a:stretch>
            <a:fillRect/>
          </a:stretch>
        </p:blipFill>
        <p:spPr>
          <a:xfrm>
            <a:off x="7391165" y="2019687"/>
            <a:ext cx="4662290" cy="4020991"/>
          </a:xfrm>
          <a:prstGeom prst="rect">
            <a:avLst/>
          </a:prstGeom>
        </p:spPr>
      </p:pic>
      <p:pic>
        <p:nvPicPr>
          <p:cNvPr id="8" name="Grafik 7">
            <a:extLst>
              <a:ext uri="{FF2B5EF4-FFF2-40B4-BE49-F238E27FC236}">
                <a16:creationId xmlns:a16="http://schemas.microsoft.com/office/drawing/2014/main" id="{F4ABD2F1-B477-47DC-8CFE-B008E7474DFD}"/>
              </a:ext>
            </a:extLst>
          </p:cNvPr>
          <p:cNvPicPr>
            <a:picLocks noChangeAspect="1"/>
          </p:cNvPicPr>
          <p:nvPr/>
        </p:nvPicPr>
        <p:blipFill>
          <a:blip r:embed="rId6"/>
          <a:stretch>
            <a:fillRect/>
          </a:stretch>
        </p:blipFill>
        <p:spPr>
          <a:xfrm>
            <a:off x="11191519" y="3161"/>
            <a:ext cx="1024217" cy="981541"/>
          </a:xfrm>
          <a:prstGeom prst="rect">
            <a:avLst/>
          </a:prstGeom>
        </p:spPr>
      </p:pic>
    </p:spTree>
    <p:extLst>
      <p:ext uri="{BB962C8B-B14F-4D97-AF65-F5344CB8AC3E}">
        <p14:creationId xmlns:p14="http://schemas.microsoft.com/office/powerpoint/2010/main" val="3560875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a:extLst>
              <a:ext uri="{FF2B5EF4-FFF2-40B4-BE49-F238E27FC236}">
                <a16:creationId xmlns:a16="http://schemas.microsoft.com/office/drawing/2014/main" id="{8C81942A-9380-483F-852A-89A1764C83DC}"/>
              </a:ext>
            </a:extLst>
          </p:cNvPr>
          <p:cNvPicPr>
            <a:picLocks noGrp="1" noChangeAspect="1"/>
          </p:cNvPicPr>
          <p:nvPr>
            <p:ph idx="1"/>
          </p:nvPr>
        </p:nvPicPr>
        <p:blipFill>
          <a:blip r:embed="rId2"/>
          <a:stretch>
            <a:fillRect/>
          </a:stretch>
        </p:blipFill>
        <p:spPr>
          <a:xfrm>
            <a:off x="2286000" y="-9609"/>
            <a:ext cx="6527223" cy="6137089"/>
          </a:xfrm>
          <a:prstGeom prst="rect">
            <a:avLst/>
          </a:prstGeom>
        </p:spPr>
      </p:pic>
      <p:sp>
        <p:nvSpPr>
          <p:cNvPr id="4" name="Datumsplatzhalter 3">
            <a:extLst>
              <a:ext uri="{FF2B5EF4-FFF2-40B4-BE49-F238E27FC236}">
                <a16:creationId xmlns:a16="http://schemas.microsoft.com/office/drawing/2014/main" id="{5434E491-F2C9-41C3-B76C-77E5AC82F11F}"/>
              </a:ext>
            </a:extLst>
          </p:cNvPr>
          <p:cNvSpPr>
            <a:spLocks noGrp="1"/>
          </p:cNvSpPr>
          <p:nvPr>
            <p:ph type="dt" sz="half" idx="10"/>
          </p:nvPr>
        </p:nvSpPr>
        <p:spPr/>
        <p:txBody>
          <a:bodyPr/>
          <a:lstStyle/>
          <a:p>
            <a:fld id="{0C920F65-A827-4131-9267-B14163D00F0C}" type="datetime1">
              <a:rPr lang="de-DE" smtClean="0"/>
              <a:t>08.05.2023</a:t>
            </a:fld>
            <a:endParaRPr lang="de-DE"/>
          </a:p>
        </p:txBody>
      </p:sp>
      <p:sp>
        <p:nvSpPr>
          <p:cNvPr id="5" name="Foliennummernplatzhalter 4">
            <a:extLst>
              <a:ext uri="{FF2B5EF4-FFF2-40B4-BE49-F238E27FC236}">
                <a16:creationId xmlns:a16="http://schemas.microsoft.com/office/drawing/2014/main" id="{26A1F001-6B37-493C-942B-9293970F1779}"/>
              </a:ext>
            </a:extLst>
          </p:cNvPr>
          <p:cNvSpPr>
            <a:spLocks noGrp="1"/>
          </p:cNvSpPr>
          <p:nvPr>
            <p:ph type="sldNum" sz="quarter" idx="4"/>
          </p:nvPr>
        </p:nvSpPr>
        <p:spPr/>
        <p:txBody>
          <a:bodyPr/>
          <a:lstStyle/>
          <a:p>
            <a:fld id="{CCCBB35F-BF7F-4F62-889F-C5B2F6BB899C}" type="slidenum">
              <a:rPr lang="de-DE" smtClean="0"/>
              <a:pPr/>
              <a:t>3</a:t>
            </a:fld>
            <a:endParaRPr lang="de-DE" dirty="0"/>
          </a:p>
        </p:txBody>
      </p:sp>
    </p:spTree>
    <p:extLst>
      <p:ext uri="{BB962C8B-B14F-4D97-AF65-F5344CB8AC3E}">
        <p14:creationId xmlns:p14="http://schemas.microsoft.com/office/powerpoint/2010/main" val="1261658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C40C77E8-EEE2-4E68-BD56-83AB1C6062BC}"/>
              </a:ext>
            </a:extLst>
          </p:cNvPr>
          <p:cNvSpPr>
            <a:spLocks noGrp="1"/>
          </p:cNvSpPr>
          <p:nvPr>
            <p:ph type="dt" sz="half" idx="10"/>
          </p:nvPr>
        </p:nvSpPr>
        <p:spPr/>
        <p:txBody>
          <a:bodyPr/>
          <a:lstStyle/>
          <a:p>
            <a:fld id="{0C920F65-A827-4131-9267-B14163D00F0C}" type="datetime1">
              <a:rPr lang="de-DE" smtClean="0"/>
              <a:t>08.05.2023</a:t>
            </a:fld>
            <a:endParaRPr lang="de-DE"/>
          </a:p>
        </p:txBody>
      </p:sp>
      <p:sp>
        <p:nvSpPr>
          <p:cNvPr id="5" name="Foliennummernplatzhalter 4">
            <a:extLst>
              <a:ext uri="{FF2B5EF4-FFF2-40B4-BE49-F238E27FC236}">
                <a16:creationId xmlns:a16="http://schemas.microsoft.com/office/drawing/2014/main" id="{158CCAD7-D46D-4D8E-A1FF-D1AED81E61E5}"/>
              </a:ext>
            </a:extLst>
          </p:cNvPr>
          <p:cNvSpPr>
            <a:spLocks noGrp="1"/>
          </p:cNvSpPr>
          <p:nvPr>
            <p:ph type="sldNum" sz="quarter" idx="4"/>
          </p:nvPr>
        </p:nvSpPr>
        <p:spPr/>
        <p:txBody>
          <a:bodyPr/>
          <a:lstStyle/>
          <a:p>
            <a:fld id="{CCCBB35F-BF7F-4F62-889F-C5B2F6BB899C}" type="slidenum">
              <a:rPr lang="de-DE" smtClean="0"/>
              <a:pPr/>
              <a:t>4</a:t>
            </a:fld>
            <a:endParaRPr lang="de-DE" dirty="0"/>
          </a:p>
        </p:txBody>
      </p:sp>
      <p:pic>
        <p:nvPicPr>
          <p:cNvPr id="3" name="Grafik 2">
            <a:extLst>
              <a:ext uri="{FF2B5EF4-FFF2-40B4-BE49-F238E27FC236}">
                <a16:creationId xmlns:a16="http://schemas.microsoft.com/office/drawing/2014/main" id="{B29388AC-CD29-4DEF-A848-435600846924}"/>
              </a:ext>
            </a:extLst>
          </p:cNvPr>
          <p:cNvPicPr>
            <a:picLocks noChangeAspect="1"/>
          </p:cNvPicPr>
          <p:nvPr/>
        </p:nvPicPr>
        <p:blipFill>
          <a:blip r:embed="rId2"/>
          <a:stretch>
            <a:fillRect/>
          </a:stretch>
        </p:blipFill>
        <p:spPr>
          <a:xfrm>
            <a:off x="1567350" y="161979"/>
            <a:ext cx="7940332" cy="6696021"/>
          </a:xfrm>
          <a:prstGeom prst="rect">
            <a:avLst/>
          </a:prstGeom>
        </p:spPr>
      </p:pic>
    </p:spTree>
    <p:extLst>
      <p:ext uri="{BB962C8B-B14F-4D97-AF65-F5344CB8AC3E}">
        <p14:creationId xmlns:p14="http://schemas.microsoft.com/office/powerpoint/2010/main" val="2016326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C6432A-C7F2-4420-AAB8-44F1ED19B465}"/>
              </a:ext>
            </a:extLst>
          </p:cNvPr>
          <p:cNvSpPr>
            <a:spLocks noGrp="1"/>
          </p:cNvSpPr>
          <p:nvPr>
            <p:ph type="title"/>
          </p:nvPr>
        </p:nvSpPr>
        <p:spPr>
          <a:xfrm>
            <a:off x="838200" y="1"/>
            <a:ext cx="10515600" cy="914399"/>
          </a:xfrm>
        </p:spPr>
        <p:txBody>
          <a:bodyPr>
            <a:normAutofit fontScale="90000"/>
          </a:bodyPr>
          <a:lstStyle/>
          <a:p>
            <a:pPr algn="ctr"/>
            <a:r>
              <a:rPr lang="de-DE" dirty="0"/>
              <a:t>Initialberatung - Niedersachsen als Vorreiter</a:t>
            </a:r>
          </a:p>
        </p:txBody>
      </p:sp>
      <p:sp>
        <p:nvSpPr>
          <p:cNvPr id="4" name="Datumsplatzhalter 3">
            <a:extLst>
              <a:ext uri="{FF2B5EF4-FFF2-40B4-BE49-F238E27FC236}">
                <a16:creationId xmlns:a16="http://schemas.microsoft.com/office/drawing/2014/main" id="{CCCB1B4D-C088-428D-AEB3-EA2C868B04CE}"/>
              </a:ext>
            </a:extLst>
          </p:cNvPr>
          <p:cNvSpPr>
            <a:spLocks noGrp="1"/>
          </p:cNvSpPr>
          <p:nvPr>
            <p:ph type="dt" sz="half" idx="10"/>
          </p:nvPr>
        </p:nvSpPr>
        <p:spPr/>
        <p:txBody>
          <a:bodyPr/>
          <a:lstStyle/>
          <a:p>
            <a:fld id="{0C920F65-A827-4131-9267-B14163D00F0C}" type="datetime1">
              <a:rPr lang="de-DE" smtClean="0"/>
              <a:t>08.05.2023</a:t>
            </a:fld>
            <a:endParaRPr lang="de-DE"/>
          </a:p>
        </p:txBody>
      </p:sp>
      <p:sp>
        <p:nvSpPr>
          <p:cNvPr id="5" name="Foliennummernplatzhalter 4">
            <a:extLst>
              <a:ext uri="{FF2B5EF4-FFF2-40B4-BE49-F238E27FC236}">
                <a16:creationId xmlns:a16="http://schemas.microsoft.com/office/drawing/2014/main" id="{17DA100D-55A2-4F40-B4EF-4544DD49324D}"/>
              </a:ext>
            </a:extLst>
          </p:cNvPr>
          <p:cNvSpPr>
            <a:spLocks noGrp="1"/>
          </p:cNvSpPr>
          <p:nvPr>
            <p:ph type="sldNum" sz="quarter" idx="4"/>
          </p:nvPr>
        </p:nvSpPr>
        <p:spPr/>
        <p:txBody>
          <a:bodyPr/>
          <a:lstStyle/>
          <a:p>
            <a:fld id="{CCCBB35F-BF7F-4F62-889F-C5B2F6BB899C}" type="slidenum">
              <a:rPr lang="de-DE" smtClean="0"/>
              <a:pPr/>
              <a:t>5</a:t>
            </a:fld>
            <a:endParaRPr lang="de-DE" dirty="0"/>
          </a:p>
        </p:txBody>
      </p:sp>
      <p:pic>
        <p:nvPicPr>
          <p:cNvPr id="7" name="Grafik 6">
            <a:extLst>
              <a:ext uri="{FF2B5EF4-FFF2-40B4-BE49-F238E27FC236}">
                <a16:creationId xmlns:a16="http://schemas.microsoft.com/office/drawing/2014/main" id="{7DD83F42-F7D2-4FDF-8FBA-34CEBE9A264F}"/>
              </a:ext>
            </a:extLst>
          </p:cNvPr>
          <p:cNvPicPr>
            <a:picLocks noChangeAspect="1"/>
          </p:cNvPicPr>
          <p:nvPr/>
        </p:nvPicPr>
        <p:blipFill>
          <a:blip r:embed="rId3"/>
          <a:stretch>
            <a:fillRect/>
          </a:stretch>
        </p:blipFill>
        <p:spPr>
          <a:xfrm>
            <a:off x="1669062" y="914399"/>
            <a:ext cx="7159252" cy="5667741"/>
          </a:xfrm>
          <a:prstGeom prst="rect">
            <a:avLst/>
          </a:prstGeom>
        </p:spPr>
      </p:pic>
    </p:spTree>
    <p:extLst>
      <p:ext uri="{BB962C8B-B14F-4D97-AF65-F5344CB8AC3E}">
        <p14:creationId xmlns:p14="http://schemas.microsoft.com/office/powerpoint/2010/main" val="1249844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B94635-DC94-AF3C-6052-D3B596003D18}"/>
              </a:ext>
            </a:extLst>
          </p:cNvPr>
          <p:cNvSpPr>
            <a:spLocks noGrp="1"/>
          </p:cNvSpPr>
          <p:nvPr>
            <p:ph type="title"/>
          </p:nvPr>
        </p:nvSpPr>
        <p:spPr>
          <a:xfrm>
            <a:off x="466166" y="2438399"/>
            <a:ext cx="11600514" cy="3271935"/>
          </a:xfrm>
        </p:spPr>
        <p:txBody>
          <a:bodyPr>
            <a:normAutofit fontScale="90000"/>
          </a:bodyPr>
          <a:lstStyle/>
          <a:p>
            <a:r>
              <a:rPr lang="de-DE" sz="3200" b="1" dirty="0"/>
              <a:t>Umwelt- und Energieminister - Christian Meyer:</a:t>
            </a:r>
            <a:br>
              <a:rPr lang="de-DE" sz="3200" b="1" dirty="0"/>
            </a:br>
            <a:r>
              <a:rPr lang="de-DE" sz="3200" i="1" dirty="0"/>
              <a:t>Februar 2023</a:t>
            </a:r>
            <a:br>
              <a:rPr lang="de-DE" sz="3200" b="1" dirty="0"/>
            </a:br>
            <a:br>
              <a:rPr lang="de-DE" sz="3200" b="1" dirty="0"/>
            </a:br>
            <a:r>
              <a:rPr lang="de-DE" sz="3100" b="1" dirty="0">
                <a:solidFill>
                  <a:srgbClr val="C00000"/>
                </a:solidFill>
              </a:rPr>
              <a:t>„Mit guter, qualifizierter Beratung:   Energie sparen, </a:t>
            </a:r>
            <a:br>
              <a:rPr lang="de-DE" sz="3100" b="1" dirty="0">
                <a:solidFill>
                  <a:srgbClr val="C00000"/>
                </a:solidFill>
              </a:rPr>
            </a:br>
            <a:r>
              <a:rPr lang="de-DE" sz="3100" b="1" dirty="0">
                <a:solidFill>
                  <a:srgbClr val="C00000"/>
                </a:solidFill>
              </a:rPr>
              <a:t> Kosten senken und das Klima schützen</a:t>
            </a:r>
            <a:r>
              <a:rPr lang="de-DE" sz="3100" dirty="0"/>
              <a:t>.</a:t>
            </a:r>
            <a:br>
              <a:rPr lang="de-DE" sz="3100" dirty="0"/>
            </a:br>
            <a:br>
              <a:rPr lang="de-DE" sz="3100" dirty="0"/>
            </a:br>
            <a:r>
              <a:rPr lang="de-DE" sz="3100" dirty="0"/>
              <a:t> Die neue landesweite niedersächsische Beratung,</a:t>
            </a:r>
            <a:br>
              <a:rPr lang="de-DE" sz="3100" dirty="0"/>
            </a:br>
            <a:r>
              <a:rPr lang="de-DE" sz="3100" dirty="0"/>
              <a:t> ist der Schlüssel für wirklich erfolgreiches </a:t>
            </a:r>
            <a:br>
              <a:rPr lang="de-DE" sz="3100" dirty="0"/>
            </a:br>
            <a:r>
              <a:rPr lang="de-DE" sz="3100" dirty="0"/>
              <a:t> Energie sparen.  </a:t>
            </a:r>
            <a:br>
              <a:rPr lang="de-DE" sz="3100" dirty="0"/>
            </a:br>
            <a:br>
              <a:rPr lang="de-DE" sz="3100" dirty="0"/>
            </a:br>
            <a:r>
              <a:rPr lang="de-DE" sz="3100" dirty="0"/>
              <a:t> Wir wollen mit der Beratung insbesondere </a:t>
            </a:r>
            <a:br>
              <a:rPr lang="de-DE" sz="3100" dirty="0"/>
            </a:br>
            <a:r>
              <a:rPr lang="de-DE" sz="3100" dirty="0"/>
              <a:t> in die Regionen gehen – </a:t>
            </a:r>
            <a:br>
              <a:rPr lang="de-DE" sz="3100" dirty="0"/>
            </a:br>
            <a:r>
              <a:rPr lang="de-DE" sz="3100" dirty="0"/>
              <a:t> in denen bisher ein geringes Angebot besteht.“</a:t>
            </a:r>
            <a:br>
              <a:rPr lang="de-DE" sz="3100" dirty="0"/>
            </a:br>
            <a:br>
              <a:rPr lang="de-DE" sz="3100" dirty="0"/>
            </a:br>
            <a:br>
              <a:rPr lang="de-DE" sz="3100" dirty="0"/>
            </a:br>
            <a:r>
              <a:rPr lang="de-DE" sz="3100" dirty="0"/>
              <a:t>.</a:t>
            </a:r>
            <a:br>
              <a:rPr lang="de-DE" sz="3100" dirty="0"/>
            </a:br>
            <a:br>
              <a:rPr lang="de-DE" dirty="0"/>
            </a:br>
            <a:endParaRPr lang="de-DE" dirty="0"/>
          </a:p>
        </p:txBody>
      </p:sp>
      <p:sp>
        <p:nvSpPr>
          <p:cNvPr id="4" name="Datumsplatzhalter 3">
            <a:extLst>
              <a:ext uri="{FF2B5EF4-FFF2-40B4-BE49-F238E27FC236}">
                <a16:creationId xmlns:a16="http://schemas.microsoft.com/office/drawing/2014/main" id="{3EB587BE-304B-64AC-F725-3B0F88DD2C95}"/>
              </a:ext>
            </a:extLst>
          </p:cNvPr>
          <p:cNvSpPr>
            <a:spLocks noGrp="1"/>
          </p:cNvSpPr>
          <p:nvPr>
            <p:ph type="dt" sz="half" idx="10"/>
          </p:nvPr>
        </p:nvSpPr>
        <p:spPr/>
        <p:txBody>
          <a:bodyPr/>
          <a:lstStyle/>
          <a:p>
            <a:fld id="{0C920F65-A827-4131-9267-B14163D00F0C}" type="datetime1">
              <a:rPr lang="de-DE" smtClean="0"/>
              <a:t>08.05.2023</a:t>
            </a:fld>
            <a:endParaRPr lang="de-DE"/>
          </a:p>
        </p:txBody>
      </p:sp>
      <p:sp>
        <p:nvSpPr>
          <p:cNvPr id="5" name="Foliennummernplatzhalter 4">
            <a:extLst>
              <a:ext uri="{FF2B5EF4-FFF2-40B4-BE49-F238E27FC236}">
                <a16:creationId xmlns:a16="http://schemas.microsoft.com/office/drawing/2014/main" id="{6697F62E-94D0-8F90-08F5-7B527A5D627D}"/>
              </a:ext>
            </a:extLst>
          </p:cNvPr>
          <p:cNvSpPr>
            <a:spLocks noGrp="1"/>
          </p:cNvSpPr>
          <p:nvPr>
            <p:ph type="sldNum" sz="quarter" idx="4"/>
          </p:nvPr>
        </p:nvSpPr>
        <p:spPr/>
        <p:txBody>
          <a:bodyPr/>
          <a:lstStyle/>
          <a:p>
            <a:fld id="{CCCBB35F-BF7F-4F62-889F-C5B2F6BB899C}" type="slidenum">
              <a:rPr lang="de-DE" smtClean="0"/>
              <a:pPr/>
              <a:t>6</a:t>
            </a:fld>
            <a:endParaRPr lang="de-DE" dirty="0"/>
          </a:p>
        </p:txBody>
      </p:sp>
      <p:pic>
        <p:nvPicPr>
          <p:cNvPr id="7" name="Grafik 6">
            <a:extLst>
              <a:ext uri="{FF2B5EF4-FFF2-40B4-BE49-F238E27FC236}">
                <a16:creationId xmlns:a16="http://schemas.microsoft.com/office/drawing/2014/main" id="{3A9F828B-D457-4604-931D-A25B30F14C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47200" y="89647"/>
            <a:ext cx="2844800" cy="2133600"/>
          </a:xfrm>
          <a:prstGeom prst="rect">
            <a:avLst/>
          </a:prstGeom>
        </p:spPr>
      </p:pic>
      <p:pic>
        <p:nvPicPr>
          <p:cNvPr id="9" name="Grafik 8">
            <a:extLst>
              <a:ext uri="{FF2B5EF4-FFF2-40B4-BE49-F238E27FC236}">
                <a16:creationId xmlns:a16="http://schemas.microsoft.com/office/drawing/2014/main" id="{DA512110-81AA-48AB-BB90-E499B4830D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47200" y="2424953"/>
            <a:ext cx="3314701" cy="4419601"/>
          </a:xfrm>
          <a:prstGeom prst="rect">
            <a:avLst/>
          </a:prstGeom>
        </p:spPr>
      </p:pic>
    </p:spTree>
    <p:extLst>
      <p:ext uri="{BB962C8B-B14F-4D97-AF65-F5344CB8AC3E}">
        <p14:creationId xmlns:p14="http://schemas.microsoft.com/office/powerpoint/2010/main" val="3789808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B94635-DC94-AF3C-6052-D3B596003D18}"/>
              </a:ext>
            </a:extLst>
          </p:cNvPr>
          <p:cNvSpPr>
            <a:spLocks noGrp="1"/>
          </p:cNvSpPr>
          <p:nvPr>
            <p:ph type="title"/>
          </p:nvPr>
        </p:nvSpPr>
        <p:spPr>
          <a:xfrm>
            <a:off x="466166" y="2438399"/>
            <a:ext cx="11600514" cy="3271935"/>
          </a:xfrm>
        </p:spPr>
        <p:txBody>
          <a:bodyPr>
            <a:normAutofit fontScale="90000"/>
          </a:bodyPr>
          <a:lstStyle/>
          <a:p>
            <a:r>
              <a:rPr lang="de-DE" sz="3200" b="1" dirty="0"/>
              <a:t>Umwelt- und Energieminister - Christian Meyer:</a:t>
            </a:r>
            <a:br>
              <a:rPr lang="de-DE" sz="3200" b="1" dirty="0"/>
            </a:br>
            <a:br>
              <a:rPr lang="de-DE" sz="3200" b="1" dirty="0"/>
            </a:br>
            <a:br>
              <a:rPr lang="de-DE" sz="3200" b="1" dirty="0"/>
            </a:br>
            <a:r>
              <a:rPr lang="de-DE" sz="3100" b="1" dirty="0">
                <a:solidFill>
                  <a:srgbClr val="C00000"/>
                </a:solidFill>
              </a:rPr>
              <a:t>„Mit guter, qualifizierter Beratung:   Energie sparen, </a:t>
            </a:r>
            <a:br>
              <a:rPr lang="de-DE" sz="3100" b="1" dirty="0">
                <a:solidFill>
                  <a:srgbClr val="C00000"/>
                </a:solidFill>
              </a:rPr>
            </a:br>
            <a:r>
              <a:rPr lang="de-DE" sz="3100" b="1" dirty="0">
                <a:solidFill>
                  <a:srgbClr val="C00000"/>
                </a:solidFill>
              </a:rPr>
              <a:t> Kosten senken und das Klima schützen.</a:t>
            </a:r>
            <a:br>
              <a:rPr lang="de-DE" sz="3100" b="1" dirty="0">
                <a:solidFill>
                  <a:srgbClr val="C00000"/>
                </a:solidFill>
              </a:rPr>
            </a:br>
            <a:br>
              <a:rPr lang="de-DE" sz="3100" dirty="0"/>
            </a:br>
            <a:r>
              <a:rPr lang="de-DE" sz="3100" dirty="0"/>
              <a:t> Niedersachsen fördert die kostenfreie </a:t>
            </a:r>
            <a:br>
              <a:rPr lang="de-DE" sz="3100" dirty="0"/>
            </a:br>
            <a:r>
              <a:rPr lang="de-DE" sz="3100" dirty="0"/>
              <a:t> Energiespar-Beratung für privates Wohneigentum </a:t>
            </a:r>
            <a:br>
              <a:rPr lang="de-DE" sz="3100" dirty="0"/>
            </a:br>
            <a:r>
              <a:rPr lang="de-DE" sz="3100" dirty="0"/>
              <a:t> mit 7,6 Millionen Euro.</a:t>
            </a:r>
            <a:br>
              <a:rPr lang="de-DE" sz="3100" dirty="0"/>
            </a:br>
            <a:br>
              <a:rPr lang="de-DE" sz="3100" dirty="0"/>
            </a:br>
            <a:r>
              <a:rPr lang="de-DE" sz="3100" dirty="0"/>
              <a:t> Für die Umsetzung stehen über 600 Energieberater, </a:t>
            </a:r>
            <a:br>
              <a:rPr lang="de-DE" sz="3100" dirty="0"/>
            </a:br>
            <a:r>
              <a:rPr lang="de-DE" sz="3100" dirty="0"/>
              <a:t> vorwiegend aus den Reihen des </a:t>
            </a:r>
            <a:br>
              <a:rPr lang="de-DE" sz="3100" dirty="0"/>
            </a:br>
            <a:r>
              <a:rPr lang="de-DE" sz="3100" dirty="0"/>
              <a:t> Schornsteinfegerhandwerks, zur Verfügung!“</a:t>
            </a:r>
            <a:br>
              <a:rPr lang="de-DE" sz="3100" dirty="0"/>
            </a:br>
            <a:br>
              <a:rPr lang="de-DE" sz="3100" dirty="0"/>
            </a:br>
            <a:br>
              <a:rPr lang="de-DE" sz="3100" dirty="0"/>
            </a:br>
            <a:r>
              <a:rPr lang="de-DE" sz="3100" dirty="0"/>
              <a:t>.</a:t>
            </a:r>
            <a:br>
              <a:rPr lang="de-DE" sz="3100" dirty="0"/>
            </a:br>
            <a:br>
              <a:rPr lang="de-DE" dirty="0"/>
            </a:br>
            <a:endParaRPr lang="de-DE" dirty="0"/>
          </a:p>
        </p:txBody>
      </p:sp>
      <p:sp>
        <p:nvSpPr>
          <p:cNvPr id="4" name="Datumsplatzhalter 3">
            <a:extLst>
              <a:ext uri="{FF2B5EF4-FFF2-40B4-BE49-F238E27FC236}">
                <a16:creationId xmlns:a16="http://schemas.microsoft.com/office/drawing/2014/main" id="{3EB587BE-304B-64AC-F725-3B0F88DD2C95}"/>
              </a:ext>
            </a:extLst>
          </p:cNvPr>
          <p:cNvSpPr>
            <a:spLocks noGrp="1"/>
          </p:cNvSpPr>
          <p:nvPr>
            <p:ph type="dt" sz="half" idx="10"/>
          </p:nvPr>
        </p:nvSpPr>
        <p:spPr/>
        <p:txBody>
          <a:bodyPr/>
          <a:lstStyle/>
          <a:p>
            <a:fld id="{0C920F65-A827-4131-9267-B14163D00F0C}" type="datetime1">
              <a:rPr lang="de-DE" smtClean="0"/>
              <a:t>08.05.2023</a:t>
            </a:fld>
            <a:endParaRPr lang="de-DE"/>
          </a:p>
        </p:txBody>
      </p:sp>
      <p:sp>
        <p:nvSpPr>
          <p:cNvPr id="5" name="Foliennummernplatzhalter 4">
            <a:extLst>
              <a:ext uri="{FF2B5EF4-FFF2-40B4-BE49-F238E27FC236}">
                <a16:creationId xmlns:a16="http://schemas.microsoft.com/office/drawing/2014/main" id="{6697F62E-94D0-8F90-08F5-7B527A5D627D}"/>
              </a:ext>
            </a:extLst>
          </p:cNvPr>
          <p:cNvSpPr>
            <a:spLocks noGrp="1"/>
          </p:cNvSpPr>
          <p:nvPr>
            <p:ph type="sldNum" sz="quarter" idx="4"/>
          </p:nvPr>
        </p:nvSpPr>
        <p:spPr/>
        <p:txBody>
          <a:bodyPr/>
          <a:lstStyle/>
          <a:p>
            <a:fld id="{CCCBB35F-BF7F-4F62-889F-C5B2F6BB899C}" type="slidenum">
              <a:rPr lang="de-DE" smtClean="0"/>
              <a:pPr/>
              <a:t>7</a:t>
            </a:fld>
            <a:endParaRPr lang="de-DE" dirty="0"/>
          </a:p>
        </p:txBody>
      </p:sp>
      <p:pic>
        <p:nvPicPr>
          <p:cNvPr id="7" name="Grafik 6">
            <a:extLst>
              <a:ext uri="{FF2B5EF4-FFF2-40B4-BE49-F238E27FC236}">
                <a16:creationId xmlns:a16="http://schemas.microsoft.com/office/drawing/2014/main" id="{3A9F828B-D457-4604-931D-A25B30F14C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47200" y="89647"/>
            <a:ext cx="2844800" cy="2133600"/>
          </a:xfrm>
          <a:prstGeom prst="rect">
            <a:avLst/>
          </a:prstGeom>
        </p:spPr>
      </p:pic>
      <p:pic>
        <p:nvPicPr>
          <p:cNvPr id="9" name="Grafik 8">
            <a:extLst>
              <a:ext uri="{FF2B5EF4-FFF2-40B4-BE49-F238E27FC236}">
                <a16:creationId xmlns:a16="http://schemas.microsoft.com/office/drawing/2014/main" id="{DA512110-81AA-48AB-BB90-E499B4830D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47200" y="2424953"/>
            <a:ext cx="3314701" cy="4419601"/>
          </a:xfrm>
          <a:prstGeom prst="rect">
            <a:avLst/>
          </a:prstGeom>
        </p:spPr>
      </p:pic>
    </p:spTree>
    <p:extLst>
      <p:ext uri="{BB962C8B-B14F-4D97-AF65-F5344CB8AC3E}">
        <p14:creationId xmlns:p14="http://schemas.microsoft.com/office/powerpoint/2010/main" val="3918208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44FDEE-7B23-4F2C-A703-CF85E059911D}"/>
              </a:ext>
            </a:extLst>
          </p:cNvPr>
          <p:cNvSpPr>
            <a:spLocks noGrp="1"/>
          </p:cNvSpPr>
          <p:nvPr>
            <p:ph type="title"/>
          </p:nvPr>
        </p:nvSpPr>
        <p:spPr/>
        <p:txBody>
          <a:bodyPr>
            <a:normAutofit/>
          </a:bodyPr>
          <a:lstStyle/>
          <a:p>
            <a:r>
              <a:rPr lang="de-DE" sz="3600" b="1" dirty="0"/>
              <a:t>Energiespar-Beratung Private Wohngebäude</a:t>
            </a:r>
            <a:br>
              <a:rPr lang="de-DE" dirty="0"/>
            </a:br>
            <a:endParaRPr lang="de-DE" dirty="0"/>
          </a:p>
        </p:txBody>
      </p:sp>
      <p:sp>
        <p:nvSpPr>
          <p:cNvPr id="3" name="Inhaltsplatzhalter 2">
            <a:extLst>
              <a:ext uri="{FF2B5EF4-FFF2-40B4-BE49-F238E27FC236}">
                <a16:creationId xmlns:a16="http://schemas.microsoft.com/office/drawing/2014/main" id="{5A036EC9-0B34-49D8-B4C3-D23530F20F4A}"/>
              </a:ext>
            </a:extLst>
          </p:cNvPr>
          <p:cNvSpPr>
            <a:spLocks noGrp="1"/>
          </p:cNvSpPr>
          <p:nvPr>
            <p:ph idx="1"/>
          </p:nvPr>
        </p:nvSpPr>
        <p:spPr>
          <a:xfrm>
            <a:off x="907473" y="1226128"/>
            <a:ext cx="10515600" cy="3439389"/>
          </a:xfrm>
        </p:spPr>
        <p:txBody>
          <a:bodyPr>
            <a:noAutofit/>
          </a:bodyPr>
          <a:lstStyle/>
          <a:p>
            <a:pPr marL="0" indent="0">
              <a:buNone/>
            </a:pPr>
            <a:r>
              <a:rPr lang="de-DE" sz="3200" dirty="0"/>
              <a:t>Da die aktuelle Energiekrise entschiedene Maßnahmen zur Energieeinsparung erfordert, ist im Februar 2023 die „Energiespar-Beratung Private Wohngebäude" an den Start gegangen. </a:t>
            </a:r>
          </a:p>
          <a:p>
            <a:pPr marL="0" indent="0">
              <a:buNone/>
            </a:pPr>
            <a:r>
              <a:rPr lang="de-DE" sz="3200" dirty="0"/>
              <a:t>Die Beratung wird vom Niedersächsischen Umweltministerium gefördert und von der Klimaschutz- und Energieagentur Niedersachsen (KEAN) durchgeführt. </a:t>
            </a:r>
          </a:p>
          <a:p>
            <a:pPr marL="0" indent="0">
              <a:buNone/>
            </a:pPr>
            <a:r>
              <a:rPr lang="de-DE" sz="3200" dirty="0"/>
              <a:t>Sie wendet sich an Eigentümerinnen und Eigentümer von selbst genutztem privaten Wohnraum und ist kostenlos.</a:t>
            </a:r>
          </a:p>
        </p:txBody>
      </p:sp>
      <p:sp>
        <p:nvSpPr>
          <p:cNvPr id="4" name="Datumsplatzhalter 3">
            <a:extLst>
              <a:ext uri="{FF2B5EF4-FFF2-40B4-BE49-F238E27FC236}">
                <a16:creationId xmlns:a16="http://schemas.microsoft.com/office/drawing/2014/main" id="{EBB2EE47-737C-40F3-BEFD-08F1F11AD3AC}"/>
              </a:ext>
            </a:extLst>
          </p:cNvPr>
          <p:cNvSpPr>
            <a:spLocks noGrp="1"/>
          </p:cNvSpPr>
          <p:nvPr>
            <p:ph type="dt" sz="half" idx="10"/>
          </p:nvPr>
        </p:nvSpPr>
        <p:spPr/>
        <p:txBody>
          <a:bodyPr/>
          <a:lstStyle/>
          <a:p>
            <a:fld id="{0C920F65-A827-4131-9267-B14163D00F0C}" type="datetime1">
              <a:rPr lang="de-DE" smtClean="0"/>
              <a:t>08.05.2023</a:t>
            </a:fld>
            <a:endParaRPr lang="de-DE"/>
          </a:p>
        </p:txBody>
      </p:sp>
      <p:sp>
        <p:nvSpPr>
          <p:cNvPr id="5" name="Foliennummernplatzhalter 4">
            <a:extLst>
              <a:ext uri="{FF2B5EF4-FFF2-40B4-BE49-F238E27FC236}">
                <a16:creationId xmlns:a16="http://schemas.microsoft.com/office/drawing/2014/main" id="{8BA20412-138D-4D0D-96EF-DA56F8D5D3C7}"/>
              </a:ext>
            </a:extLst>
          </p:cNvPr>
          <p:cNvSpPr>
            <a:spLocks noGrp="1"/>
          </p:cNvSpPr>
          <p:nvPr>
            <p:ph type="sldNum" sz="quarter" idx="4"/>
          </p:nvPr>
        </p:nvSpPr>
        <p:spPr/>
        <p:txBody>
          <a:bodyPr/>
          <a:lstStyle/>
          <a:p>
            <a:fld id="{CCCBB35F-BF7F-4F62-889F-C5B2F6BB899C}" type="slidenum">
              <a:rPr lang="de-DE" smtClean="0"/>
              <a:pPr/>
              <a:t>8</a:t>
            </a:fld>
            <a:endParaRPr lang="de-DE" dirty="0"/>
          </a:p>
        </p:txBody>
      </p:sp>
      <p:pic>
        <p:nvPicPr>
          <p:cNvPr id="6" name="Grafik 5">
            <a:extLst>
              <a:ext uri="{FF2B5EF4-FFF2-40B4-BE49-F238E27FC236}">
                <a16:creationId xmlns:a16="http://schemas.microsoft.com/office/drawing/2014/main" id="{1E29B76B-D362-46B5-AE46-F00B2C46C618}"/>
              </a:ext>
            </a:extLst>
          </p:cNvPr>
          <p:cNvPicPr>
            <a:picLocks noChangeAspect="1"/>
          </p:cNvPicPr>
          <p:nvPr/>
        </p:nvPicPr>
        <p:blipFill>
          <a:blip r:embed="rId2"/>
          <a:stretch>
            <a:fillRect/>
          </a:stretch>
        </p:blipFill>
        <p:spPr>
          <a:xfrm>
            <a:off x="1678628" y="1086515"/>
            <a:ext cx="7909732" cy="4929822"/>
          </a:xfrm>
          <a:prstGeom prst="rect">
            <a:avLst/>
          </a:prstGeom>
        </p:spPr>
      </p:pic>
    </p:spTree>
    <p:extLst>
      <p:ext uri="{BB962C8B-B14F-4D97-AF65-F5344CB8AC3E}">
        <p14:creationId xmlns:p14="http://schemas.microsoft.com/office/powerpoint/2010/main" val="523765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07923A-B668-4959-83F5-94EECAF46C8A}"/>
              </a:ext>
            </a:extLst>
          </p:cNvPr>
          <p:cNvSpPr>
            <a:spLocks noGrp="1"/>
          </p:cNvSpPr>
          <p:nvPr>
            <p:ph type="title"/>
          </p:nvPr>
        </p:nvSpPr>
        <p:spPr>
          <a:xfrm>
            <a:off x="0" y="0"/>
            <a:ext cx="12192000" cy="1963882"/>
          </a:xfrm>
        </p:spPr>
        <p:txBody>
          <a:bodyPr>
            <a:normAutofit/>
          </a:bodyPr>
          <a:lstStyle/>
          <a:p>
            <a:pPr algn="ctr"/>
            <a:r>
              <a:rPr lang="de-DE" sz="2400" dirty="0"/>
              <a:t>FINDEN SIE DIE PASSENDEN ENERGIEBERATERINNEN UND ENERGIEBERATER</a:t>
            </a:r>
            <a:br>
              <a:rPr lang="de-DE" sz="3200" dirty="0"/>
            </a:br>
            <a:r>
              <a:rPr lang="de-DE" sz="3200" dirty="0"/>
              <a:t>Energiespar-Beratung in Ihrer Region!</a:t>
            </a:r>
          </a:p>
        </p:txBody>
      </p:sp>
      <p:sp>
        <p:nvSpPr>
          <p:cNvPr id="4" name="Datumsplatzhalter 3">
            <a:extLst>
              <a:ext uri="{FF2B5EF4-FFF2-40B4-BE49-F238E27FC236}">
                <a16:creationId xmlns:a16="http://schemas.microsoft.com/office/drawing/2014/main" id="{6ED61026-FE8B-4F6F-A098-C128F9F83238}"/>
              </a:ext>
            </a:extLst>
          </p:cNvPr>
          <p:cNvSpPr>
            <a:spLocks noGrp="1"/>
          </p:cNvSpPr>
          <p:nvPr>
            <p:ph type="dt" sz="half" idx="10"/>
          </p:nvPr>
        </p:nvSpPr>
        <p:spPr/>
        <p:txBody>
          <a:bodyPr/>
          <a:lstStyle/>
          <a:p>
            <a:fld id="{0C920F65-A827-4131-9267-B14163D00F0C}" type="datetime1">
              <a:rPr lang="de-DE" smtClean="0"/>
              <a:t>08.05.2023</a:t>
            </a:fld>
            <a:endParaRPr lang="de-DE"/>
          </a:p>
        </p:txBody>
      </p:sp>
      <p:sp>
        <p:nvSpPr>
          <p:cNvPr id="5" name="Foliennummernplatzhalter 4">
            <a:extLst>
              <a:ext uri="{FF2B5EF4-FFF2-40B4-BE49-F238E27FC236}">
                <a16:creationId xmlns:a16="http://schemas.microsoft.com/office/drawing/2014/main" id="{51573F39-2E5F-476C-8E5B-61C76AEDBCA5}"/>
              </a:ext>
            </a:extLst>
          </p:cNvPr>
          <p:cNvSpPr>
            <a:spLocks noGrp="1"/>
          </p:cNvSpPr>
          <p:nvPr>
            <p:ph type="sldNum" sz="quarter" idx="4"/>
          </p:nvPr>
        </p:nvSpPr>
        <p:spPr/>
        <p:txBody>
          <a:bodyPr/>
          <a:lstStyle/>
          <a:p>
            <a:fld id="{CCCBB35F-BF7F-4F62-889F-C5B2F6BB899C}" type="slidenum">
              <a:rPr lang="de-DE" smtClean="0"/>
              <a:pPr/>
              <a:t>9</a:t>
            </a:fld>
            <a:endParaRPr lang="de-DE" dirty="0"/>
          </a:p>
        </p:txBody>
      </p:sp>
      <p:pic>
        <p:nvPicPr>
          <p:cNvPr id="7" name="Grafik 6">
            <a:extLst>
              <a:ext uri="{FF2B5EF4-FFF2-40B4-BE49-F238E27FC236}">
                <a16:creationId xmlns:a16="http://schemas.microsoft.com/office/drawing/2014/main" id="{094318D1-19BA-46EF-BFAB-3994110AB965}"/>
              </a:ext>
            </a:extLst>
          </p:cNvPr>
          <p:cNvPicPr>
            <a:picLocks noChangeAspect="1"/>
          </p:cNvPicPr>
          <p:nvPr/>
        </p:nvPicPr>
        <p:blipFill>
          <a:blip r:embed="rId2"/>
          <a:stretch>
            <a:fillRect/>
          </a:stretch>
        </p:blipFill>
        <p:spPr>
          <a:xfrm>
            <a:off x="1870364" y="1543974"/>
            <a:ext cx="7344695" cy="5314026"/>
          </a:xfrm>
          <a:prstGeom prst="rect">
            <a:avLst/>
          </a:prstGeom>
        </p:spPr>
      </p:pic>
    </p:spTree>
    <p:extLst>
      <p:ext uri="{BB962C8B-B14F-4D97-AF65-F5344CB8AC3E}">
        <p14:creationId xmlns:p14="http://schemas.microsoft.com/office/powerpoint/2010/main" val="402612890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F0DB9D48C5D5E48BD2A39E8D2835748" ma:contentTypeVersion="12" ma:contentTypeDescription="Ein neues Dokument erstellen." ma:contentTypeScope="" ma:versionID="4e7ef4670875b17463aed81f2f4c7944">
  <xsd:schema xmlns:xsd="http://www.w3.org/2001/XMLSchema" xmlns:xs="http://www.w3.org/2001/XMLSchema" xmlns:p="http://schemas.microsoft.com/office/2006/metadata/properties" xmlns:ns2="d1490ba0-5a64-43a9-a320-839b7578adc6" xmlns:ns3="9864d1b6-3046-4ec1-94a4-9e5ad479b745" targetNamespace="http://schemas.microsoft.com/office/2006/metadata/properties" ma:root="true" ma:fieldsID="938cfc72cff83b6241d1ccff36e88661" ns2:_="" ns3:_="">
    <xsd:import namespace="d1490ba0-5a64-43a9-a320-839b7578adc6"/>
    <xsd:import namespace="9864d1b6-3046-4ec1-94a4-9e5ad479b74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1490ba0-5a64-43a9-a320-839b7578ad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64d1b6-3046-4ec1-94a4-9e5ad479b745" elementFormDefault="qualified">
    <xsd:import namespace="http://schemas.microsoft.com/office/2006/documentManagement/types"/>
    <xsd:import namespace="http://schemas.microsoft.com/office/infopath/2007/PartnerControls"/>
    <xsd:element name="SharedWithUsers" ma:index="18"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9172DEE-245C-42CE-BF7C-389E51DFF4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1490ba0-5a64-43a9-a320-839b7578adc6"/>
    <ds:schemaRef ds:uri="9864d1b6-3046-4ec1-94a4-9e5ad479b7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7A6728F-353E-43B6-A061-DDD2D5DDF396}">
  <ds:schemaRefs>
    <ds:schemaRef ds:uri="http://schemas.microsoft.com/sharepoint/v3/contenttype/forms"/>
  </ds:schemaRefs>
</ds:datastoreItem>
</file>

<file path=customXml/itemProps3.xml><?xml version="1.0" encoding="utf-8"?>
<ds:datastoreItem xmlns:ds="http://schemas.openxmlformats.org/officeDocument/2006/customXml" ds:itemID="{C1ABAFC6-F704-4E55-8AE7-1CFD8B037D4E}">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0</TotalTime>
  <Words>372</Words>
  <Application>Microsoft Office PowerPoint</Application>
  <PresentationFormat>Breitbild</PresentationFormat>
  <Paragraphs>70</Paragraphs>
  <Slides>17</Slides>
  <Notes>3</Notes>
  <HiddenSlides>1</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17</vt:i4>
      </vt:variant>
    </vt:vector>
  </HeadingPairs>
  <TitlesOfParts>
    <vt:vector size="20" baseType="lpstr">
      <vt:lpstr>Arial</vt:lpstr>
      <vt:lpstr>Calibri</vt:lpstr>
      <vt:lpstr>1_Office Theme</vt:lpstr>
      <vt:lpstr>PowerPoint-Präsentation</vt:lpstr>
      <vt:lpstr>Klimaschutz in Deutschland / Niedersachsen: nicht ohne den Schornsteinfeger / Energieberater</vt:lpstr>
      <vt:lpstr>PowerPoint-Präsentation</vt:lpstr>
      <vt:lpstr>PowerPoint-Präsentation</vt:lpstr>
      <vt:lpstr>Initialberatung - Niedersachsen als Vorreiter</vt:lpstr>
      <vt:lpstr>Umwelt- und Energieminister - Christian Meyer: Februar 2023  „Mit guter, qualifizierter Beratung:   Energie sparen,   Kosten senken und das Klima schützen.   Die neue landesweite niedersächsische Beratung,  ist der Schlüssel für wirklich erfolgreiches   Energie sparen.     Wir wollen mit der Beratung insbesondere   in die Regionen gehen –   in denen bisher ein geringes Angebot besteht.“   .  </vt:lpstr>
      <vt:lpstr>Umwelt- und Energieminister - Christian Meyer:   „Mit guter, qualifizierter Beratung:   Energie sparen,   Kosten senken und das Klima schützen.   Niedersachsen fördert die kostenfreie   Energiespar-Beratung für privates Wohneigentum   mit 7,6 Millionen Euro.   Für die Umsetzung stehen über 600 Energieberater,   vorwiegend aus den Reihen des   Schornsteinfegerhandwerks, zur Verfügung!“   .  </vt:lpstr>
      <vt:lpstr>Energiespar-Beratung Private Wohngebäude </vt:lpstr>
      <vt:lpstr>FINDEN SIE DIE PASSENDEN ENERGIEBERATERINNEN UND ENERGIEBERATER Energiespar-Beratung in Ihrer Region!</vt:lpstr>
      <vt:lpstr>PowerPoint-Präsentation</vt:lpstr>
      <vt:lpstr>PowerPoint-Präsentation</vt:lpstr>
      <vt:lpstr>PowerPoint-Präsentation</vt:lpstr>
      <vt:lpstr>PowerPoint-Präsentation</vt:lpstr>
      <vt:lpstr>PowerPoint-Präsentation</vt:lpstr>
      <vt:lpstr>PowerPoint-Präsentation</vt:lpstr>
      <vt:lpstr>Wir greifen nach der Zukunft !</vt:lpstr>
      <vt:lpstr>PowerPoint-Präsentation</vt:lpstr>
    </vt:vector>
  </TitlesOfParts>
  <Company>Landesinnungsverband für das Bayerische Kaminkehrerhandwerk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Peter Kastenmayer;p.kastenmayer@liv-info.de</dc:creator>
  <cp:lastModifiedBy>CT</cp:lastModifiedBy>
  <cp:revision>248</cp:revision>
  <dcterms:created xsi:type="dcterms:W3CDTF">2018-03-19T10:32:58Z</dcterms:created>
  <dcterms:modified xsi:type="dcterms:W3CDTF">2023-05-08T14:55:58Z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0x0101000F0DB9D48C5D5E48BD2A39E8D2835748</vt:lpwstr>
  </property>
</Properties>
</file>