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63" r:id="rId5"/>
    <p:sldId id="537" r:id="rId6"/>
    <p:sldId id="541" r:id="rId7"/>
    <p:sldId id="543" r:id="rId8"/>
    <p:sldId id="542" r:id="rId9"/>
    <p:sldId id="547" r:id="rId10"/>
    <p:sldId id="545" r:id="rId11"/>
    <p:sldId id="553" r:id="rId12"/>
    <p:sldId id="546" r:id="rId13"/>
    <p:sldId id="549" r:id="rId14"/>
    <p:sldId id="551" r:id="rId15"/>
    <p:sldId id="550" r:id="rId16"/>
    <p:sldId id="540" r:id="rId17"/>
    <p:sldId id="554" r:id="rId18"/>
    <p:sldId id="557" r:id="rId19"/>
    <p:sldId id="560" r:id="rId20"/>
    <p:sldId id="559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FFDD00"/>
    <a:srgbClr val="008BD2"/>
    <a:srgbClr val="76B729"/>
    <a:srgbClr val="0070C0"/>
    <a:srgbClr val="00B050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4" autoAdjust="0"/>
    <p:restoredTop sz="94724" autoAdjust="0"/>
  </p:normalViewPr>
  <p:slideViewPr>
    <p:cSldViewPr snapToGrid="0">
      <p:cViewPr varScale="1">
        <p:scale>
          <a:sx n="93" d="100"/>
          <a:sy n="93" d="100"/>
        </p:scale>
        <p:origin x="302" y="11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D4E720-6C81-486E-AD49-3A1BC57C6C70}" type="datetimeFigureOut">
              <a:rPr lang="de-DE" smtClean="0"/>
              <a:t>08.05.2023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6A178-407A-4025-B5E8-5E9B7535C1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3127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6A178-407A-4025-B5E8-5E9B7535C17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719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4770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40738-928C-4CAC-9FDF-C55A0C34CF47}" type="datetime1">
              <a:rPr lang="de-DE" smtClean="0"/>
              <a:t>08.05.2023</a:t>
            </a:fld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447100" y="6255356"/>
            <a:ext cx="488950" cy="392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cap="none" spc="0" baseline="0">
                <a:ln w="0">
                  <a:solidFill>
                    <a:schemeClr val="bg2"/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</a:defRPr>
            </a:lvl1pPr>
          </a:lstStyle>
          <a:p>
            <a:fld id="{CCCBB35F-BF7F-4F62-889F-C5B2F6BB899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5547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35197-6FEF-4637-8848-EC0AB936A2DA}" type="datetime1">
              <a:rPr lang="de-DE" smtClean="0"/>
              <a:t>08.05.2023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042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B8D6-6E50-48DE-8F80-2541D8FE18EC}" type="datetime1">
              <a:rPr lang="de-DE" smtClean="0"/>
              <a:t>08.05.2023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8716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61490" y="2020834"/>
            <a:ext cx="10515600" cy="2831719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447100" y="6255356"/>
            <a:ext cx="488950" cy="392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cap="none" spc="0" baseline="0">
                <a:ln w="0">
                  <a:solidFill>
                    <a:schemeClr val="bg2"/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</a:defRPr>
            </a:lvl1pPr>
          </a:lstStyle>
          <a:p>
            <a:fld id="{CCCBB35F-BF7F-4F62-889F-C5B2F6BB899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8330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A3A63-A1F1-48ED-8859-80DFE484BA8D}" type="datetime1">
              <a:rPr lang="de-DE" smtClean="0"/>
              <a:t>08.05.2023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0427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5659-F124-466B-BFB7-790AAF7E4D34}" type="datetime1">
              <a:rPr lang="de-DE" smtClean="0"/>
              <a:t>08.05.2023</a:t>
            </a:fld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1362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9FF50-4B40-4384-A0F0-A7954ABFCDEF}" type="datetime1">
              <a:rPr lang="de-DE" smtClean="0"/>
              <a:t>08.05.2023</a:t>
            </a:fld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6878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888C5-08A4-42C6-9867-5D43188A1B8B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4781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B5444-028D-412C-A566-610F07236594}" type="datetime1">
              <a:rPr lang="de-DE" smtClean="0"/>
              <a:t>08.05.2023</a:t>
            </a:fld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296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A37F-0325-4F34-A9E5-934DC3D8D689}" type="datetime1">
              <a:rPr lang="de-DE" smtClean="0"/>
              <a:t>08.05.2023</a:t>
            </a:fld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2359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7BEC1-18DF-4E4B-9C86-032994F6BC1C}" type="datetime1">
              <a:rPr lang="de-DE" smtClean="0"/>
              <a:t>08.05.2023</a:t>
            </a:fld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914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 userDrawn="1"/>
        </p:nvSpPr>
        <p:spPr>
          <a:xfrm>
            <a:off x="10482817" y="6318498"/>
            <a:ext cx="8290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E30613"/>
                </a:solidFill>
                <a:effectLst>
                  <a:reflection blurRad="6350" stA="55000" endA="300" endPos="45500" dir="5400000" sy="-100000" algn="bl" rotWithShape="0"/>
                </a:effectLst>
              </a:rPr>
              <a:t>Brandschutz</a:t>
            </a:r>
          </a:p>
        </p:txBody>
      </p:sp>
      <p:sp>
        <p:nvSpPr>
          <p:cNvPr id="15" name="Textfeld 14"/>
          <p:cNvSpPr txBox="1"/>
          <p:nvPr userDrawn="1"/>
        </p:nvSpPr>
        <p:spPr>
          <a:xfrm>
            <a:off x="10482976" y="5753630"/>
            <a:ext cx="6639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76B729"/>
                </a:solidFill>
                <a:effectLst>
                  <a:reflection blurRad="6350" stA="55000" endA="300" endPos="45500" dir="5400000" sy="-100000" algn="bl" rotWithShape="0"/>
                </a:effectLst>
              </a:rPr>
              <a:t>Beratung</a:t>
            </a:r>
          </a:p>
        </p:txBody>
      </p:sp>
      <p:sp>
        <p:nvSpPr>
          <p:cNvPr id="16" name="Textfeld 15"/>
          <p:cNvSpPr txBox="1"/>
          <p:nvPr userDrawn="1"/>
        </p:nvSpPr>
        <p:spPr>
          <a:xfrm>
            <a:off x="10480306" y="6145118"/>
            <a:ext cx="7072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FFDD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Sicherheit</a:t>
            </a:r>
          </a:p>
        </p:txBody>
      </p:sp>
      <p:sp>
        <p:nvSpPr>
          <p:cNvPr id="17" name="Textfeld 16"/>
          <p:cNvSpPr txBox="1"/>
          <p:nvPr userDrawn="1"/>
        </p:nvSpPr>
        <p:spPr>
          <a:xfrm>
            <a:off x="10482977" y="5956245"/>
            <a:ext cx="9300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008BD2"/>
                </a:solidFill>
                <a:effectLst>
                  <a:reflection blurRad="6350" stA="55000" endA="300" endPos="45500" dir="5400000" sy="-100000" algn="bl" rotWithShape="0"/>
                </a:effectLst>
              </a:rPr>
              <a:t>Umweltschutz</a:t>
            </a:r>
          </a:p>
        </p:txBody>
      </p:sp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838200" y="1825625"/>
            <a:ext cx="10515600" cy="283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7881450" y="62176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1175F-9EE2-4B2E-AACD-3A3094890DD2}" type="datetime1">
              <a:rPr lang="de-DE" smtClean="0"/>
              <a:t>08.05.2023</a:t>
            </a:fld>
            <a:endParaRPr lang="de-DE"/>
          </a:p>
        </p:txBody>
      </p:sp>
      <p:sp>
        <p:nvSpPr>
          <p:cNvPr id="19" name="Rechteck 18"/>
          <p:cNvSpPr/>
          <p:nvPr userDrawn="1"/>
        </p:nvSpPr>
        <p:spPr>
          <a:xfrm>
            <a:off x="0" y="6779501"/>
            <a:ext cx="12192000" cy="72000"/>
          </a:xfrm>
          <a:prstGeom prst="rect">
            <a:avLst/>
          </a:prstGeom>
          <a:gradFill flip="none" rotWithShape="1">
            <a:gsLst>
              <a:gs pos="50000">
                <a:srgbClr val="E30613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 userDrawn="1"/>
        </p:nvSpPr>
        <p:spPr>
          <a:xfrm>
            <a:off x="0" y="6718786"/>
            <a:ext cx="12192000" cy="72000"/>
          </a:xfrm>
          <a:prstGeom prst="rect">
            <a:avLst/>
          </a:prstGeom>
          <a:gradFill flip="none" rotWithShape="1">
            <a:gsLst>
              <a:gs pos="50000">
                <a:srgbClr val="FFDD00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 userDrawn="1"/>
        </p:nvSpPr>
        <p:spPr>
          <a:xfrm>
            <a:off x="0" y="6663946"/>
            <a:ext cx="12192000" cy="72000"/>
          </a:xfrm>
          <a:prstGeom prst="rect">
            <a:avLst/>
          </a:prstGeom>
          <a:gradFill flip="none" rotWithShape="1">
            <a:gsLst>
              <a:gs pos="50000">
                <a:srgbClr val="008BD2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/>
          <p:cNvSpPr/>
          <p:nvPr userDrawn="1"/>
        </p:nvSpPr>
        <p:spPr>
          <a:xfrm>
            <a:off x="0" y="6607813"/>
            <a:ext cx="12192000" cy="72000"/>
          </a:xfrm>
          <a:prstGeom prst="rect">
            <a:avLst/>
          </a:prstGeom>
          <a:gradFill flip="none" rotWithShape="1">
            <a:gsLst>
              <a:gs pos="50000">
                <a:srgbClr val="76B729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11353800" y="6361474"/>
            <a:ext cx="180000" cy="429311"/>
          </a:xfrm>
          <a:prstGeom prst="rect">
            <a:avLst/>
          </a:prstGeom>
          <a:solidFill>
            <a:srgbClr val="E3061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11533800" y="6181475"/>
            <a:ext cx="180000" cy="554472"/>
          </a:xfrm>
          <a:prstGeom prst="rect">
            <a:avLst/>
          </a:prstGeom>
          <a:solidFill>
            <a:srgbClr val="FFDD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 userDrawn="1"/>
        </p:nvSpPr>
        <p:spPr>
          <a:xfrm>
            <a:off x="11717100" y="6016964"/>
            <a:ext cx="180000" cy="673756"/>
          </a:xfrm>
          <a:prstGeom prst="rect">
            <a:avLst/>
          </a:prstGeom>
          <a:solidFill>
            <a:srgbClr val="008BD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Rechteck 9"/>
          <p:cNvSpPr/>
          <p:nvPr userDrawn="1"/>
        </p:nvSpPr>
        <p:spPr>
          <a:xfrm>
            <a:off x="11894900" y="5821475"/>
            <a:ext cx="180000" cy="798916"/>
          </a:xfrm>
          <a:prstGeom prst="rect">
            <a:avLst/>
          </a:prstGeom>
          <a:solidFill>
            <a:srgbClr val="76B72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11447100" y="6255356"/>
            <a:ext cx="488950" cy="392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cap="none" spc="0" baseline="0">
                <a:ln w="0">
                  <a:solidFill>
                    <a:schemeClr val="bg2"/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</a:defRPr>
            </a:lvl1pPr>
          </a:lstStyle>
          <a:p>
            <a:fld id="{CCCBB35F-BF7F-4F62-889F-C5B2F6BB899C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8A718FD-9938-639E-2F4F-8A14A1FE8E8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98345"/>
            <a:ext cx="906154" cy="65156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3" name="Fußzeilenplatzhalter 4">
            <a:extLst>
              <a:ext uri="{FF2B5EF4-FFF2-40B4-BE49-F238E27FC236}">
                <a16:creationId xmlns:a16="http://schemas.microsoft.com/office/drawing/2014/main" id="{7A2B566A-3962-56E1-0B33-DF584EA8FBD0}"/>
              </a:ext>
            </a:extLst>
          </p:cNvPr>
          <p:cNvSpPr txBox="1">
            <a:spLocks/>
          </p:cNvSpPr>
          <p:nvPr userDrawn="1"/>
        </p:nvSpPr>
        <p:spPr>
          <a:xfrm>
            <a:off x="2804400" y="6220800"/>
            <a:ext cx="48954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551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EE2F1D-71F6-4B28-8D83-37FB2874C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7849F8-272D-4017-B1C2-8F3AFE4E58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</a:t>
            </a:fld>
            <a:endParaRPr lang="de-DE" dirty="0"/>
          </a:p>
        </p:txBody>
      </p:sp>
      <p:pic>
        <p:nvPicPr>
          <p:cNvPr id="7" name="Inhaltsplatzhalter 11">
            <a:extLst>
              <a:ext uri="{FF2B5EF4-FFF2-40B4-BE49-F238E27FC236}">
                <a16:creationId xmlns:a16="http://schemas.microsoft.com/office/drawing/2014/main" id="{8B7A0988-3846-415E-A48D-91C79D1C7B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18" y="6499"/>
            <a:ext cx="10558243" cy="7063968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7B4E4817-D0D3-4633-B40C-E18612BF4B5C}"/>
              </a:ext>
            </a:extLst>
          </p:cNvPr>
          <p:cNvSpPr/>
          <p:nvPr/>
        </p:nvSpPr>
        <p:spPr>
          <a:xfrm>
            <a:off x="1" y="2312478"/>
            <a:ext cx="12192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60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Energieeinsparung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FC8A033-DB3F-4B9A-8BC4-4E5E1F4ED153}"/>
              </a:ext>
            </a:extLst>
          </p:cNvPr>
          <p:cNvSpPr/>
          <p:nvPr/>
        </p:nvSpPr>
        <p:spPr>
          <a:xfrm>
            <a:off x="10986550" y="132353"/>
            <a:ext cx="1044000" cy="1008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1" descr="Logo-Farbe">
            <a:extLst>
              <a:ext uri="{FF2B5EF4-FFF2-40B4-BE49-F238E27FC236}">
                <a16:creationId xmlns:a16="http://schemas.microsoft.com/office/drawing/2014/main" id="{E89538AA-4FD4-4B2C-B84B-16281EBA8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8295" y="96353"/>
            <a:ext cx="1116605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90B9953E-FD0B-4D94-B971-5DF1BD216792}"/>
              </a:ext>
            </a:extLst>
          </p:cNvPr>
          <p:cNvSpPr txBox="1">
            <a:spLocks/>
          </p:cNvSpPr>
          <p:nvPr/>
        </p:nvSpPr>
        <p:spPr>
          <a:xfrm>
            <a:off x="7880400" y="6220800"/>
            <a:ext cx="9614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871175F-9EE2-4B2E-AACD-3A3094890DD2}" type="datetime1">
              <a:rPr lang="de-DE" smtClean="0">
                <a:solidFill>
                  <a:srgbClr val="FFDD00"/>
                </a:solidFill>
                <a:highlight>
                  <a:srgbClr val="808080"/>
                </a:highlight>
              </a:rPr>
              <a:pPr/>
              <a:t>08.05.2023</a:t>
            </a:fld>
            <a:endParaRPr lang="de-DE" dirty="0">
              <a:solidFill>
                <a:srgbClr val="FFDD00"/>
              </a:solidFill>
              <a:highlight>
                <a:srgbClr val="808080"/>
              </a:highlight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C899830-92AB-4B5E-B0FE-384773A0CF11}"/>
              </a:ext>
            </a:extLst>
          </p:cNvPr>
          <p:cNvSpPr txBox="1"/>
          <p:nvPr/>
        </p:nvSpPr>
        <p:spPr>
          <a:xfrm>
            <a:off x="10482817" y="6318498"/>
            <a:ext cx="9338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E30613"/>
                </a:solidFill>
                <a:effectLst>
                  <a:reflection blurRad="6350" stA="55000" endA="300" endPos="45500" dir="5400000" sy="-100000" algn="bl" rotWithShape="0"/>
                </a:effectLst>
              </a:rPr>
              <a:t>Brandschutz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91BA3FA-EE00-4868-A989-DF59B44C50BB}"/>
              </a:ext>
            </a:extLst>
          </p:cNvPr>
          <p:cNvSpPr txBox="1"/>
          <p:nvPr/>
        </p:nvSpPr>
        <p:spPr>
          <a:xfrm>
            <a:off x="10482975" y="5753630"/>
            <a:ext cx="8823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76B729"/>
                </a:solidFill>
                <a:effectLst>
                  <a:reflection blurRad="6350" stA="55000" endA="300" endPos="45500" dir="5400000" sy="-100000" algn="bl" rotWithShape="0"/>
                </a:effectLst>
              </a:rPr>
              <a:t>Beratung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1F0C158-AF69-46F5-8698-6B8BC43DE36A}"/>
              </a:ext>
            </a:extLst>
          </p:cNvPr>
          <p:cNvSpPr txBox="1"/>
          <p:nvPr/>
        </p:nvSpPr>
        <p:spPr>
          <a:xfrm>
            <a:off x="10480306" y="6145118"/>
            <a:ext cx="9269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FFDD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Sicherheit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220C0EE-A48C-459D-A34F-BDE0D8424820}"/>
              </a:ext>
            </a:extLst>
          </p:cNvPr>
          <p:cNvSpPr txBox="1"/>
          <p:nvPr/>
        </p:nvSpPr>
        <p:spPr>
          <a:xfrm>
            <a:off x="10482977" y="5956245"/>
            <a:ext cx="10884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008BD2"/>
                </a:solidFill>
                <a:effectLst>
                  <a:reflection blurRad="6350" stA="55000" endA="300" endPos="45500" dir="5400000" sy="-100000" algn="bl" rotWithShape="0"/>
                </a:effectLst>
              </a:rPr>
              <a:t>Umweltschutz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F918696-44F4-4B84-AD9D-C0D50EA17C73}"/>
              </a:ext>
            </a:extLst>
          </p:cNvPr>
          <p:cNvSpPr/>
          <p:nvPr/>
        </p:nvSpPr>
        <p:spPr>
          <a:xfrm>
            <a:off x="0" y="6779501"/>
            <a:ext cx="12192000" cy="72000"/>
          </a:xfrm>
          <a:prstGeom prst="rect">
            <a:avLst/>
          </a:prstGeom>
          <a:gradFill flip="none" rotWithShape="1">
            <a:gsLst>
              <a:gs pos="50000">
                <a:srgbClr val="E30613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A3A2FFD5-C9CA-491B-ACE2-AF9032415E1F}"/>
              </a:ext>
            </a:extLst>
          </p:cNvPr>
          <p:cNvSpPr/>
          <p:nvPr/>
        </p:nvSpPr>
        <p:spPr>
          <a:xfrm>
            <a:off x="0" y="6607813"/>
            <a:ext cx="12192000" cy="72000"/>
          </a:xfrm>
          <a:prstGeom prst="rect">
            <a:avLst/>
          </a:prstGeom>
          <a:gradFill flip="none" rotWithShape="1">
            <a:gsLst>
              <a:gs pos="50000">
                <a:srgbClr val="76B729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D4FADD96-DBB1-4C62-8748-6CC45340E295}"/>
              </a:ext>
            </a:extLst>
          </p:cNvPr>
          <p:cNvSpPr/>
          <p:nvPr/>
        </p:nvSpPr>
        <p:spPr>
          <a:xfrm>
            <a:off x="11353800" y="6361474"/>
            <a:ext cx="180000" cy="429311"/>
          </a:xfrm>
          <a:prstGeom prst="rect">
            <a:avLst/>
          </a:prstGeom>
          <a:solidFill>
            <a:srgbClr val="E3061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8B590C6C-0543-4BEA-81AC-D6B3F9EB65A2}"/>
              </a:ext>
            </a:extLst>
          </p:cNvPr>
          <p:cNvSpPr/>
          <p:nvPr/>
        </p:nvSpPr>
        <p:spPr>
          <a:xfrm>
            <a:off x="11533800" y="6181475"/>
            <a:ext cx="180000" cy="554472"/>
          </a:xfrm>
          <a:prstGeom prst="rect">
            <a:avLst/>
          </a:prstGeom>
          <a:solidFill>
            <a:srgbClr val="FFDD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4573D3E8-5147-4A2A-9480-E0A529422497}"/>
              </a:ext>
            </a:extLst>
          </p:cNvPr>
          <p:cNvSpPr/>
          <p:nvPr/>
        </p:nvSpPr>
        <p:spPr>
          <a:xfrm>
            <a:off x="11717100" y="6016964"/>
            <a:ext cx="180000" cy="673756"/>
          </a:xfrm>
          <a:prstGeom prst="rect">
            <a:avLst/>
          </a:prstGeom>
          <a:solidFill>
            <a:srgbClr val="008BD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C80C8522-E921-4EF4-BB06-B33392556794}"/>
              </a:ext>
            </a:extLst>
          </p:cNvPr>
          <p:cNvSpPr/>
          <p:nvPr/>
        </p:nvSpPr>
        <p:spPr>
          <a:xfrm>
            <a:off x="11894900" y="5821475"/>
            <a:ext cx="180000" cy="798916"/>
          </a:xfrm>
          <a:prstGeom prst="rect">
            <a:avLst/>
          </a:prstGeom>
          <a:solidFill>
            <a:srgbClr val="76B72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E8FDDB07-CD41-4E30-BD1F-187EA4CBA790}"/>
              </a:ext>
            </a:extLst>
          </p:cNvPr>
          <p:cNvSpPr/>
          <p:nvPr/>
        </p:nvSpPr>
        <p:spPr>
          <a:xfrm>
            <a:off x="0" y="6718786"/>
            <a:ext cx="12192000" cy="72000"/>
          </a:xfrm>
          <a:prstGeom prst="rect">
            <a:avLst/>
          </a:prstGeom>
          <a:gradFill flip="none" rotWithShape="1">
            <a:gsLst>
              <a:gs pos="50000">
                <a:srgbClr val="FFDD00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FDB3A7F7-3B00-4CF3-ADA3-5CF02426CC33}"/>
              </a:ext>
            </a:extLst>
          </p:cNvPr>
          <p:cNvSpPr/>
          <p:nvPr/>
        </p:nvSpPr>
        <p:spPr>
          <a:xfrm>
            <a:off x="0" y="6663946"/>
            <a:ext cx="12192000" cy="72000"/>
          </a:xfrm>
          <a:prstGeom prst="rect">
            <a:avLst/>
          </a:prstGeom>
          <a:gradFill flip="none" rotWithShape="1">
            <a:gsLst>
              <a:gs pos="50000">
                <a:srgbClr val="008BD2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Foliennummernplatzhalter 4">
            <a:extLst>
              <a:ext uri="{FF2B5EF4-FFF2-40B4-BE49-F238E27FC236}">
                <a16:creationId xmlns:a16="http://schemas.microsoft.com/office/drawing/2014/main" id="{D831C43A-E740-4E7B-84C3-48B84EA0768C}"/>
              </a:ext>
            </a:extLst>
          </p:cNvPr>
          <p:cNvSpPr txBox="1">
            <a:spLocks/>
          </p:cNvSpPr>
          <p:nvPr/>
        </p:nvSpPr>
        <p:spPr>
          <a:xfrm>
            <a:off x="11448000" y="6256800"/>
            <a:ext cx="488950" cy="392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kern="1200" cap="none" spc="0" baseline="0">
                <a:ln w="0">
                  <a:solidFill>
                    <a:schemeClr val="bg2"/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CCBB35F-BF7F-4F62-889F-C5B2F6BB899C}" type="slidenum">
              <a:rPr lang="de-DE" smtClean="0"/>
              <a:pPr/>
              <a:t>1</a:t>
            </a:fld>
            <a:endParaRPr lang="de-DE" dirty="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9743EB1A-BA16-D7B0-ED62-4414BE7B2F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98345"/>
            <a:ext cx="906154" cy="65156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465835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D10BF2-2244-4A82-905C-43DAF9A9D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3348CD8-F2AA-472A-9754-16CAED5D3C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10</a:t>
            </a:fld>
            <a:endParaRPr lang="de-DE" dirty="0"/>
          </a:p>
        </p:txBody>
      </p:sp>
      <p:pic>
        <p:nvPicPr>
          <p:cNvPr id="1026" name="Picture 2" descr="Was ist der U-Wert? | Experten-Lexikon auf entscheider.com">
            <a:extLst>
              <a:ext uri="{FF2B5EF4-FFF2-40B4-BE49-F238E27FC236}">
                <a16:creationId xmlns:a16="http://schemas.microsoft.com/office/drawing/2014/main" id="{38D1AFCB-8489-4234-96D5-AD9C9A05F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919" y="20064"/>
            <a:ext cx="5980670" cy="619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744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50E942-D6C1-48C2-8081-A9731C1AF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Wärmedurchgangskoeffizient     U-Wert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D10BF2-2244-4A82-905C-43DAF9A9D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3348CD8-F2AA-472A-9754-16CAED5D3C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11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CD81D1C-04A7-41FB-ADC0-D7AC372DF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313" y="0"/>
            <a:ext cx="10610336" cy="599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857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50E942-D6C1-48C2-8081-A9731C1AF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Rolladen</a:t>
            </a:r>
            <a:r>
              <a:rPr lang="de-DE" dirty="0"/>
              <a:t>   mit  Dämmung         U-Wert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D10BF2-2244-4A82-905C-43DAF9A9D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3348CD8-F2AA-472A-9754-16CAED5D3C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12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0AE5A93-3CEF-4197-BFBD-AF561C368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70" y="1782205"/>
            <a:ext cx="5939352" cy="395956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F683C59-01F0-487E-ABFF-9CB3DDFF6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6280" y="1782205"/>
            <a:ext cx="5939351" cy="395956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62BF15A-F805-4B4A-9421-DA3FBE7DBF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2812" y="1666875"/>
            <a:ext cx="5286375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326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452EE4-7F8E-4FF9-A55F-14BECE5CA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F61507-8C81-4B4D-839B-50BDAD08C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9AB233E-90B2-49BE-B0F9-21E63CA55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136" y="0"/>
            <a:ext cx="91397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871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CE4477-292F-458D-8851-FDB3A0832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3F56D9F-AD80-4C80-9E55-A5FB70387F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14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CCF1EFE-6C3D-43C4-A60C-5D21EA0D6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947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72737B-FF72-4415-A8E4-9D0BF1E9F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U-Wert Haustür maximal 1,3 W/</a:t>
            </a:r>
            <a:r>
              <a:rPr lang="de-DE" dirty="0" err="1"/>
              <a:t>qmK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6FA830-D9AC-4E40-9909-7216D0069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470109F-CBB4-4ACA-BBAB-7BBF37737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15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FEBEC5B-5A01-43BE-82F8-35508B88A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742" y="1959014"/>
            <a:ext cx="5926238" cy="444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101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DDE2D0-1332-4142-B7ED-6866EC05D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err="1"/>
              <a:t>Bafa</a:t>
            </a:r>
            <a:r>
              <a:rPr lang="de-DE" dirty="0"/>
              <a:t> Zuschuss mind. 15 %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2C4ABC-2A31-4861-BEB0-9DCC8414B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EC68D61-4E53-4BE1-A385-07468858FC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16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9F56A4-EABD-4458-8596-98FFE3ABD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781" y="1428750"/>
            <a:ext cx="6385219" cy="478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3823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5B59453-6B7B-4002-BB34-22069B810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2C93210-1C1E-4313-B651-21649E4C19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17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98B39C9-0378-476D-88FC-0325DDC00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350" y="-328091"/>
            <a:ext cx="8553691" cy="718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800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9F7D30-7CC3-4BD6-94D9-3D799F5FC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1D884D1-37FF-4A35-9167-871EB21130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1F4949-49F4-415C-88D2-F85A8BB86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591" y="275211"/>
            <a:ext cx="7794171" cy="575705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1335FE5-C9E7-4519-9F9C-6A2A418AA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982" y="275211"/>
            <a:ext cx="2194780" cy="64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901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680970-F313-4DFE-96D0-9DAA44A5C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66763D5-7CFB-43E7-9FF3-55FBD80BE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C1934C8-CA27-430F-B3C5-8D450E10E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032" y="275211"/>
            <a:ext cx="8023653" cy="577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19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452EE4-7F8E-4FF9-A55F-14BECE5CA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F61507-8C81-4B4D-839B-50BDAD08C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A670012-4436-48E3-BB43-27D5811CD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045" y="887355"/>
            <a:ext cx="10773782" cy="440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33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F5BE4-F7E8-49BF-81E6-1AA6D75DE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BB930E2-6ED4-4E59-BEEC-2FA521CDDE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FAAF009-3979-4E8A-9352-103D160B0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043" y="275211"/>
            <a:ext cx="8499314" cy="559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007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452EE4-7F8E-4FF9-A55F-14BECE5CA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F61507-8C81-4B4D-839B-50BDAD08C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7DBC6B5-62EB-4E36-9481-B44F9386B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643" y="431942"/>
            <a:ext cx="5864439" cy="570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18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452EE4-7F8E-4FF9-A55F-14BECE5CA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F61507-8C81-4B4D-839B-50BDAD08C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B104AF9-B218-44B7-89E5-A0A46953E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963" y="923295"/>
            <a:ext cx="4848225" cy="39528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13BF08C-B2B1-4873-8F39-0282D390C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33" y="923295"/>
            <a:ext cx="488632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51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50E942-D6C1-48C2-8081-A9731C1AF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Wärmedurchgangskoeffizient     U-Wert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D10BF2-2244-4A82-905C-43DAF9A9D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3348CD8-F2AA-472A-9754-16CAED5D3C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C102B67-04C7-4960-92A3-C5D9CB2605B6}"/>
              </a:ext>
            </a:extLst>
          </p:cNvPr>
          <p:cNvSpPr txBox="1"/>
          <p:nvPr/>
        </p:nvSpPr>
        <p:spPr>
          <a:xfrm>
            <a:off x="1021492" y="3206579"/>
            <a:ext cx="99018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Angegeben wird der U-Wert mit der physikalischen Größe W/m²K, (Watt /qm x Kelvin). </a:t>
            </a:r>
          </a:p>
          <a:p>
            <a:endParaRPr lang="de-DE" dirty="0"/>
          </a:p>
          <a:p>
            <a:r>
              <a:rPr lang="de-DE" dirty="0"/>
              <a:t>Die Berechnung gibt den Wärmeverlust je Quadratmeter in einer bestimmten Zeiteinheit an, wobei sich die Lufttemperatur auf beiden Seiten um 1 Kelvin ändert.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92B4054-311C-494C-BE90-33AA0F448D74}"/>
              </a:ext>
            </a:extLst>
          </p:cNvPr>
          <p:cNvSpPr txBox="1"/>
          <p:nvPr/>
        </p:nvSpPr>
        <p:spPr>
          <a:xfrm>
            <a:off x="2306593" y="2005846"/>
            <a:ext cx="71998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Wie wird der U-Wert berechnet?</a:t>
            </a:r>
          </a:p>
        </p:txBody>
      </p:sp>
    </p:spTree>
    <p:extLst>
      <p:ext uri="{BB962C8B-B14F-4D97-AF65-F5344CB8AC3E}">
        <p14:creationId xmlns:p14="http://schemas.microsoft.com/office/powerpoint/2010/main" val="2561877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452EE4-7F8E-4FF9-A55F-14BECE5CA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F61507-8C81-4B4D-839B-50BDAD08C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9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66B9619-9204-4CF2-A60C-F2F545EEA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307" y="205559"/>
            <a:ext cx="6734175" cy="57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735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F0DB9D48C5D5E48BD2A39E8D2835748" ma:contentTypeVersion="16" ma:contentTypeDescription="Ein neues Dokument erstellen." ma:contentTypeScope="" ma:versionID="8b22073caef57f31bb3e046302e755d1">
  <xsd:schema xmlns:xsd="http://www.w3.org/2001/XMLSchema" xmlns:xs="http://www.w3.org/2001/XMLSchema" xmlns:p="http://schemas.microsoft.com/office/2006/metadata/properties" xmlns:ns2="d1490ba0-5a64-43a9-a320-839b7578adc6" xmlns:ns3="9864d1b6-3046-4ec1-94a4-9e5ad479b745" targetNamespace="http://schemas.microsoft.com/office/2006/metadata/properties" ma:root="true" ma:fieldsID="33a4b9aa911696a9a7016f5e8f1436b8" ns2:_="" ns3:_="">
    <xsd:import namespace="d1490ba0-5a64-43a9-a320-839b7578adc6"/>
    <xsd:import namespace="9864d1b6-3046-4ec1-94a4-9e5ad479b74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490ba0-5a64-43a9-a320-839b7578ad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0ba3f079-0a8a-4a12-ac87-1f73e47102a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64d1b6-3046-4ec1-94a4-9e5ad479b74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3d65750-0e5e-4a65-9420-fec215a151f9}" ma:internalName="TaxCatchAll" ma:showField="CatchAllData" ma:web="9864d1b6-3046-4ec1-94a4-9e5ad479b7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864d1b6-3046-4ec1-94a4-9e5ad479b745" xsi:nil="true"/>
    <lcf76f155ced4ddcb4097134ff3c332f xmlns="d1490ba0-5a64-43a9-a320-839b7578adc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541DDB-3468-4A92-B427-A6F2067F49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490ba0-5a64-43a9-a320-839b7578adc6"/>
    <ds:schemaRef ds:uri="9864d1b6-3046-4ec1-94a4-9e5ad479b7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1ABAFC6-F704-4E55-8AE7-1CFD8B037D4E}">
  <ds:schemaRefs>
    <ds:schemaRef ds:uri="http://schemas.microsoft.com/office/2006/metadata/properties"/>
    <ds:schemaRef ds:uri="http://schemas.microsoft.com/office/infopath/2007/PartnerControls"/>
    <ds:schemaRef ds:uri="9864d1b6-3046-4ec1-94a4-9e5ad479b745"/>
    <ds:schemaRef ds:uri="d1490ba0-5a64-43a9-a320-839b7578adc6"/>
  </ds:schemaRefs>
</ds:datastoreItem>
</file>

<file path=customXml/itemProps3.xml><?xml version="1.0" encoding="utf-8"?>
<ds:datastoreItem xmlns:ds="http://schemas.openxmlformats.org/officeDocument/2006/customXml" ds:itemID="{67A6728F-353E-43B6-A061-DDD2D5DDF3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</Words>
  <Application>Microsoft Office PowerPoint</Application>
  <PresentationFormat>Breitbild</PresentationFormat>
  <Paragraphs>51</Paragraphs>
  <Slides>17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Wärmedurchgangskoeffizient     U-Wert</vt:lpstr>
      <vt:lpstr>PowerPoint-Präsentation</vt:lpstr>
      <vt:lpstr>PowerPoint-Präsentation</vt:lpstr>
      <vt:lpstr>Wärmedurchgangskoeffizient     U-Wert</vt:lpstr>
      <vt:lpstr>Rolladen   mit  Dämmung         U-Wert</vt:lpstr>
      <vt:lpstr>PowerPoint-Präsentation</vt:lpstr>
      <vt:lpstr>PowerPoint-Präsentation</vt:lpstr>
      <vt:lpstr>U-Wert Haustür maximal 1,3 W/qmK</vt:lpstr>
      <vt:lpstr>Bafa Zuschuss mind. 15 %</vt:lpstr>
      <vt:lpstr>PowerPoint-Präsentation</vt:lpstr>
    </vt:vector>
  </TitlesOfParts>
  <Company>Landesinnungsverband für das Bayerische Kaminkehrerhandwerk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Peter Kastenmayer;p.kastenmayer@liv-info.de</dc:creator>
  <cp:lastModifiedBy>CT</cp:lastModifiedBy>
  <cp:revision>229</cp:revision>
  <dcterms:created xsi:type="dcterms:W3CDTF">2018-03-19T10:32:58Z</dcterms:created>
  <dcterms:modified xsi:type="dcterms:W3CDTF">2023-05-08T14:53:03Z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0x0101000F0DB9D48C5D5E48BD2A39E8D2835748</vt:lpwstr>
  </property>
  <property fmtid="{D5CDD505-2E9C-101B-9397-08002B2CF9AE}" pid="3" name="MediaServiceImageTags">
    <vt:lpwstr/>
  </property>
</Properties>
</file>