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</p:sldMasterIdLst>
  <p:notesMasterIdLst>
    <p:notesMasterId r:id="rId51"/>
  </p:notesMasterIdLst>
  <p:sldIdLst>
    <p:sldId id="2535" r:id="rId5"/>
    <p:sldId id="1365" r:id="rId6"/>
    <p:sldId id="1461" r:id="rId7"/>
    <p:sldId id="1407" r:id="rId8"/>
    <p:sldId id="1363" r:id="rId9"/>
    <p:sldId id="1351" r:id="rId10"/>
    <p:sldId id="1437" r:id="rId11"/>
    <p:sldId id="474" r:id="rId12"/>
    <p:sldId id="2520" r:id="rId13"/>
    <p:sldId id="1475" r:id="rId14"/>
    <p:sldId id="2567" r:id="rId15"/>
    <p:sldId id="2568" r:id="rId16"/>
    <p:sldId id="2573" r:id="rId17"/>
    <p:sldId id="2572" r:id="rId18"/>
    <p:sldId id="2571" r:id="rId19"/>
    <p:sldId id="2583" r:id="rId20"/>
    <p:sldId id="2577" r:id="rId21"/>
    <p:sldId id="2580" r:id="rId22"/>
    <p:sldId id="2579" r:id="rId23"/>
    <p:sldId id="2585" r:id="rId24"/>
    <p:sldId id="2586" r:id="rId25"/>
    <p:sldId id="2587" r:id="rId26"/>
    <p:sldId id="2582" r:id="rId27"/>
    <p:sldId id="2591" r:id="rId28"/>
    <p:sldId id="2588" r:id="rId29"/>
    <p:sldId id="2593" r:id="rId30"/>
    <p:sldId id="2584" r:id="rId31"/>
    <p:sldId id="2594" r:id="rId32"/>
    <p:sldId id="2611" r:id="rId33"/>
    <p:sldId id="2613" r:id="rId34"/>
    <p:sldId id="2612" r:id="rId35"/>
    <p:sldId id="741" r:id="rId36"/>
    <p:sldId id="2603" r:id="rId37"/>
    <p:sldId id="2592" r:id="rId38"/>
    <p:sldId id="2606" r:id="rId39"/>
    <p:sldId id="2608" r:id="rId40"/>
    <p:sldId id="2609" r:id="rId41"/>
    <p:sldId id="2604" r:id="rId42"/>
    <p:sldId id="2597" r:id="rId43"/>
    <p:sldId id="2605" r:id="rId44"/>
    <p:sldId id="2598" r:id="rId45"/>
    <p:sldId id="2600" r:id="rId46"/>
    <p:sldId id="2599" r:id="rId47"/>
    <p:sldId id="1353" r:id="rId48"/>
    <p:sldId id="1245" r:id="rId49"/>
    <p:sldId id="1314" r:id="rId5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T" initials="C" lastIdx="1" clrIdx="0">
    <p:extLst>
      <p:ext uri="{19B8F6BF-5375-455C-9EA6-DF929625EA0E}">
        <p15:presenceInfo xmlns:p15="http://schemas.microsoft.com/office/powerpoint/2012/main" userId="C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0B050"/>
    <a:srgbClr val="76B729"/>
    <a:srgbClr val="0070C0"/>
    <a:srgbClr val="FF0000"/>
    <a:srgbClr val="FFDD00"/>
    <a:srgbClr val="008BD2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44" autoAdjust="0"/>
    <p:restoredTop sz="86401" autoAdjust="0"/>
  </p:normalViewPr>
  <p:slideViewPr>
    <p:cSldViewPr snapToGrid="0">
      <p:cViewPr varScale="1">
        <p:scale>
          <a:sx n="85" d="100"/>
          <a:sy n="85" d="100"/>
        </p:scale>
        <p:origin x="965" y="62"/>
      </p:cViewPr>
      <p:guideLst/>
    </p:cSldViewPr>
  </p:slideViewPr>
  <p:outlineViewPr>
    <p:cViewPr>
      <p:scale>
        <a:sx n="33" d="100"/>
        <a:sy n="33" d="100"/>
      </p:scale>
      <p:origin x="0" y="-14955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4E720-6C81-486E-AD49-3A1BC57C6C70}" type="datetimeFigureOut">
              <a:rPr lang="de-DE" smtClean="0"/>
              <a:t>08.05.2023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6A178-407A-4025-B5E8-5E9B7535C17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3127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6A178-407A-4025-B5E8-5E9B7535C17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629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6A178-407A-4025-B5E8-5E9B7535C172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56638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6A178-407A-4025-B5E8-5E9B7535C172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9596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6A178-407A-4025-B5E8-5E9B7535C172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72259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4599F-AE4E-9245-B1B2-26403E3842FD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08291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4599F-AE4E-9245-B1B2-26403E3842FD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3395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4599F-AE4E-9245-B1B2-26403E3842FD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03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A6C35EA2-F4D9-4EC3-884B-7F8808D001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0FE37654-D3FA-468C-B728-F56D98651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4599F-AE4E-9245-B1B2-26403E3842FD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8788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4599F-AE4E-9245-B1B2-26403E3842FD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6971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4599F-AE4E-9245-B1B2-26403E3842FD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9899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4599F-AE4E-9245-B1B2-26403E3842FD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9217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6A178-407A-4025-B5E8-5E9B7535C172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874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lienbildplatzhalter 1">
            <a:extLst>
              <a:ext uri="{FF2B5EF4-FFF2-40B4-BE49-F238E27FC236}">
                <a16:creationId xmlns:a16="http://schemas.microsoft.com/office/drawing/2014/main" id="{E535B9AA-3739-495F-9D7D-79E2BEB904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Notizenplatzhalter 2">
            <a:extLst>
              <a:ext uri="{FF2B5EF4-FFF2-40B4-BE49-F238E27FC236}">
                <a16:creationId xmlns:a16="http://schemas.microsoft.com/office/drawing/2014/main" id="{A2DED901-EE4D-4297-BBDC-FFADC49572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5604" name="Foliennummernplatzhalter 3">
            <a:extLst>
              <a:ext uri="{FF2B5EF4-FFF2-40B4-BE49-F238E27FC236}">
                <a16:creationId xmlns:a16="http://schemas.microsoft.com/office/drawing/2014/main" id="{3A5123D2-9883-4611-AB76-24B6C8E83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1363" indent="-284163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1413" indent="-227013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8613" indent="-227013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4225" indent="-227013" defTabSz="9556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1425" indent="-227013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8625" indent="-227013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5825" indent="-227013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3025" indent="-227013" defTabSz="9556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8F4FE3-8776-4335-A0CD-C621BC1CBD72}" type="slidenum">
              <a:rPr lang="de-DE" altLang="de-DE" sz="1300" smtClean="0"/>
              <a:pPr>
                <a:spcBef>
                  <a:spcPct val="0"/>
                </a:spcBef>
              </a:pPr>
              <a:t>32</a:t>
            </a:fld>
            <a:endParaRPr lang="de-DE" altLang="de-DE" sz="1300"/>
          </a:p>
        </p:txBody>
      </p:sp>
    </p:spTree>
    <p:extLst>
      <p:ext uri="{BB962C8B-B14F-4D97-AF65-F5344CB8AC3E}">
        <p14:creationId xmlns:p14="http://schemas.microsoft.com/office/powerpoint/2010/main" val="1989247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4599F-AE4E-9245-B1B2-26403E3842FD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334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76A178-407A-4025-B5E8-5E9B7535C172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240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4770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40738-928C-4CAC-9FDF-C55A0C34CF47}" type="datetime1">
              <a:rPr lang="de-DE" smtClean="0"/>
              <a:t>08.05.2023</a:t>
            </a:fld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47100" y="6255356"/>
            <a:ext cx="488950" cy="392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cap="none" spc="0" baseline="0">
                <a:ln w="0">
                  <a:solidFill>
                    <a:schemeClr val="bg2"/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</a:defRPr>
            </a:lvl1pPr>
          </a:lstStyle>
          <a:p>
            <a:fld id="{CCCBB35F-BF7F-4F62-889F-C5B2F6BB899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87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35197-6FEF-4637-8848-EC0AB936A2DA}" type="datetime1">
              <a:rPr lang="de-DE" smtClean="0"/>
              <a:t>08.05.2023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978F49F1-8B89-4C28-AB3B-DE0B2A8CBD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05953" y="6219569"/>
            <a:ext cx="4895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Landesinnungsverband für das Bayerische </a:t>
            </a:r>
            <a:r>
              <a:rPr lang="de-DE" dirty="0" err="1"/>
              <a:t>Kaminkehrerhandwerk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1399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AB8D6-6E50-48DE-8F80-2541D8FE18EC}" type="datetime1">
              <a:rPr lang="de-DE" smtClean="0"/>
              <a:t>08.05.2023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E4E5DB2C-2970-45AD-952B-A3302DC9E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05953" y="6219569"/>
            <a:ext cx="4895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Landesinnungsverband für das Bayerische </a:t>
            </a:r>
            <a:r>
              <a:rPr lang="de-DE" dirty="0" err="1"/>
              <a:t>Kaminkehrerhandwerk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1075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mit Unter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45805"/>
            <a:ext cx="10058400" cy="602402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584001"/>
            <a:ext cx="10058401" cy="4567771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7C73-BD41-4DF7-829C-E187660479B4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097280" y="728134"/>
            <a:ext cx="10058400" cy="4830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Inhaltsplatzhalter 8"/>
          <p:cNvSpPr>
            <a:spLocks noGrp="1"/>
          </p:cNvSpPr>
          <p:nvPr>
            <p:ph sz="quarter" idx="13" hasCustomPrompt="1"/>
          </p:nvPr>
        </p:nvSpPr>
        <p:spPr>
          <a:xfrm>
            <a:off x="1097279" y="745065"/>
            <a:ext cx="10058401" cy="540000"/>
          </a:xfrm>
        </p:spPr>
        <p:txBody>
          <a:bodyPr lIns="90000">
            <a:noAutofit/>
          </a:bodyPr>
          <a:lstStyle>
            <a:lvl1pPr marL="0" indent="0">
              <a:lnSpc>
                <a:spcPct val="85000"/>
              </a:lnSpc>
              <a:buNone/>
              <a:defRPr sz="2800"/>
            </a:lvl1pPr>
          </a:lstStyle>
          <a:p>
            <a:pPr lvl="0"/>
            <a:r>
              <a:rPr lang="de-DE" dirty="0"/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8850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61490" y="2020834"/>
            <a:ext cx="10515600" cy="2831719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447100" y="6255356"/>
            <a:ext cx="488950" cy="392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cap="none" spc="0" baseline="0">
                <a:ln w="0">
                  <a:solidFill>
                    <a:schemeClr val="bg2"/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</a:defRPr>
            </a:lvl1pPr>
          </a:lstStyle>
          <a:p>
            <a:fld id="{CCCBB35F-BF7F-4F62-889F-C5B2F6BB899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E06A2234-8C68-455E-B188-B483716C9A2E}"/>
              </a:ext>
            </a:extLst>
          </p:cNvPr>
          <p:cNvSpPr txBox="1">
            <a:spLocks/>
          </p:cNvSpPr>
          <p:nvPr userDrawn="1"/>
        </p:nvSpPr>
        <p:spPr>
          <a:xfrm>
            <a:off x="1088551" y="6219569"/>
            <a:ext cx="66128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Landesinnungsverband für das Schornsteinfegerhandwerk Niedersachsen</a:t>
            </a:r>
          </a:p>
          <a:p>
            <a:r>
              <a:rPr lang="de-DE" b="1" dirty="0"/>
              <a:t>Christian </a:t>
            </a:r>
            <a:r>
              <a:rPr lang="de-DE" b="1" dirty="0" err="1"/>
              <a:t>Thomschke</a:t>
            </a:r>
            <a:r>
              <a:rPr lang="de-DE" b="1" dirty="0"/>
              <a:t> </a:t>
            </a:r>
            <a:r>
              <a:rPr lang="de-DE" dirty="0"/>
              <a:t>– Technischer Landesinnungswart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5E43224-85E2-45C1-AD51-0D1D034F43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277" y="5444896"/>
            <a:ext cx="1107599" cy="120269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199849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A3A63-A1F1-48ED-8859-80DFE484BA8D}" type="datetime1">
              <a:rPr lang="de-DE" smtClean="0"/>
              <a:t>08.05.2023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84EFFD8E-675D-4B0B-88F8-3D6741AF3D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1075" y="6219569"/>
            <a:ext cx="672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Landesinnungsverband für das Schornsteinfegerhandwerk Niedersachsen</a:t>
            </a:r>
          </a:p>
        </p:txBody>
      </p:sp>
    </p:spTree>
    <p:extLst>
      <p:ext uri="{BB962C8B-B14F-4D97-AF65-F5344CB8AC3E}">
        <p14:creationId xmlns:p14="http://schemas.microsoft.com/office/powerpoint/2010/main" val="128738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15659-F124-466B-BFB7-790AAF7E4D34}" type="datetime1">
              <a:rPr lang="de-DE" smtClean="0"/>
              <a:t>08.05.2023</a:t>
            </a:fld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24FCEABA-7B41-403B-BF72-EBFC7776F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05953" y="6219569"/>
            <a:ext cx="4895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Landesinnungsverband für das Bayerische </a:t>
            </a:r>
            <a:r>
              <a:rPr lang="de-DE" dirty="0" err="1"/>
              <a:t>Kaminkehrerhandwerk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0430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FF50-4B40-4384-A0F0-A7954ABFCDEF}" type="datetime1">
              <a:rPr lang="de-DE" smtClean="0"/>
              <a:t>08.05.2023</a:t>
            </a:fld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Fußzeilenplatzhalter 4">
            <a:extLst>
              <a:ext uri="{FF2B5EF4-FFF2-40B4-BE49-F238E27FC236}">
                <a16:creationId xmlns:a16="http://schemas.microsoft.com/office/drawing/2014/main" id="{A4908A2C-AA82-4DA6-9869-AD581995071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805953" y="6219569"/>
            <a:ext cx="4895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Landesinnungsverband für das Bayerische </a:t>
            </a:r>
            <a:r>
              <a:rPr lang="de-DE" dirty="0" err="1"/>
              <a:t>Kaminkehrerhandwerk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5028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888C5-08A4-42C6-9867-5D43188A1B8B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83A0E8EA-C983-40B1-9A0B-04D8DAA2F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05953" y="6219569"/>
            <a:ext cx="4895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Landesinnungsverband für das Bayerische </a:t>
            </a:r>
            <a:r>
              <a:rPr lang="de-DE" dirty="0" err="1"/>
              <a:t>Kaminkehrerhandwerk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827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B5444-028D-412C-A566-610F07236594}" type="datetime1">
              <a:rPr lang="de-DE" smtClean="0"/>
              <a:t>08.05.2023</a:t>
            </a:fld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94CBF14-4845-4598-AE31-FB418D7791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05953" y="6219569"/>
            <a:ext cx="4895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Landesinnungsverband für das Bayerische </a:t>
            </a:r>
            <a:r>
              <a:rPr lang="de-DE" dirty="0" err="1"/>
              <a:t>Kaminkehrerhandwerk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4086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8A37F-0325-4F34-A9E5-934DC3D8D689}" type="datetime1">
              <a:rPr lang="de-DE" smtClean="0"/>
              <a:t>08.05.2023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Peter Kastenmayer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853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7BEC1-18DF-4E4B-9C86-032994F6BC1C}" type="datetime1">
              <a:rPr lang="de-DE" smtClean="0"/>
              <a:t>08.05.2023</a:t>
            </a:fld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D5F0ED90-F463-4F2B-92C2-F61B089A4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05953" y="6219569"/>
            <a:ext cx="4895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Landesinnungsverband für das Bayerische </a:t>
            </a:r>
            <a:r>
              <a:rPr lang="de-DE" dirty="0" err="1"/>
              <a:t>Kaminkehrerhandwerk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676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 userDrawn="1"/>
        </p:nvSpPr>
        <p:spPr>
          <a:xfrm>
            <a:off x="10482817" y="6318498"/>
            <a:ext cx="8290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E30613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Brandschutz</a:t>
            </a:r>
          </a:p>
        </p:txBody>
      </p:sp>
      <p:sp>
        <p:nvSpPr>
          <p:cNvPr id="15" name="Textfeld 14"/>
          <p:cNvSpPr txBox="1"/>
          <p:nvPr userDrawn="1"/>
        </p:nvSpPr>
        <p:spPr>
          <a:xfrm>
            <a:off x="10465300" y="5753630"/>
            <a:ext cx="98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76B729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Beratung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10480306" y="6145118"/>
            <a:ext cx="707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FFDD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Sicherheit</a:t>
            </a:r>
          </a:p>
        </p:txBody>
      </p:sp>
      <p:sp>
        <p:nvSpPr>
          <p:cNvPr id="17" name="Textfeld 16"/>
          <p:cNvSpPr txBox="1"/>
          <p:nvPr userDrawn="1"/>
        </p:nvSpPr>
        <p:spPr>
          <a:xfrm>
            <a:off x="10463773" y="5956245"/>
            <a:ext cx="1066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008BD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Umweltschutz</a:t>
            </a:r>
          </a:p>
        </p:txBody>
      </p:sp>
      <p:sp>
        <p:nvSpPr>
          <p:cNvPr id="2" name="Titelplatzhalter 1"/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838200" y="1825625"/>
            <a:ext cx="10515600" cy="283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 userDrawn="1">
            <p:ph type="dt" sz="half" idx="2"/>
          </p:nvPr>
        </p:nvSpPr>
        <p:spPr>
          <a:xfrm>
            <a:off x="7881450" y="62176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1175F-9EE2-4B2E-AACD-3A3094890DD2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3"/>
          </p:nvPr>
        </p:nvSpPr>
        <p:spPr>
          <a:xfrm>
            <a:off x="1088551" y="6219569"/>
            <a:ext cx="66128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Landesinnungsverband für das Schornsteinfegerhandwerk Niedersachsen</a:t>
            </a:r>
          </a:p>
          <a:p>
            <a:r>
              <a:rPr lang="de-DE" b="1" dirty="0"/>
              <a:t>Christian </a:t>
            </a:r>
            <a:r>
              <a:rPr lang="de-DE" b="1" dirty="0" err="1"/>
              <a:t>Thomschke</a:t>
            </a:r>
            <a:r>
              <a:rPr lang="de-DE" b="1" dirty="0"/>
              <a:t> </a:t>
            </a:r>
            <a:r>
              <a:rPr lang="de-DE" dirty="0"/>
              <a:t>– Technischer Landesinnungswart</a:t>
            </a:r>
          </a:p>
        </p:txBody>
      </p:sp>
      <p:sp>
        <p:nvSpPr>
          <p:cNvPr id="19" name="Rechteck 18"/>
          <p:cNvSpPr/>
          <p:nvPr userDrawn="1"/>
        </p:nvSpPr>
        <p:spPr>
          <a:xfrm>
            <a:off x="0" y="6774601"/>
            <a:ext cx="12192000" cy="81800"/>
          </a:xfrm>
          <a:prstGeom prst="rect">
            <a:avLst/>
          </a:prstGeom>
          <a:gradFill flip="none" rotWithShape="1">
            <a:gsLst>
              <a:gs pos="50000">
                <a:srgbClr val="E30613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0" y="6713886"/>
            <a:ext cx="12192000" cy="81800"/>
          </a:xfrm>
          <a:prstGeom prst="rect">
            <a:avLst/>
          </a:prstGeom>
          <a:gradFill flip="none" rotWithShape="1">
            <a:gsLst>
              <a:gs pos="50000">
                <a:srgbClr val="FFDD00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0" y="6659046"/>
            <a:ext cx="12192000" cy="81800"/>
          </a:xfrm>
          <a:prstGeom prst="rect">
            <a:avLst/>
          </a:prstGeom>
          <a:gradFill flip="none" rotWithShape="1">
            <a:gsLst>
              <a:gs pos="50000">
                <a:srgbClr val="008BD2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 userDrawn="1"/>
        </p:nvSpPr>
        <p:spPr>
          <a:xfrm>
            <a:off x="0" y="6602913"/>
            <a:ext cx="12192000" cy="81800"/>
          </a:xfrm>
          <a:prstGeom prst="rect">
            <a:avLst/>
          </a:prstGeom>
          <a:gradFill flip="none" rotWithShape="1">
            <a:gsLst>
              <a:gs pos="50000">
                <a:srgbClr val="76B729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11353800" y="6332256"/>
            <a:ext cx="180000" cy="487748"/>
          </a:xfrm>
          <a:prstGeom prst="rect">
            <a:avLst/>
          </a:prstGeom>
          <a:solidFill>
            <a:srgbClr val="E3061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11533800" y="6143737"/>
            <a:ext cx="180000" cy="629948"/>
          </a:xfrm>
          <a:prstGeom prst="rect">
            <a:avLst/>
          </a:prstGeom>
          <a:solidFill>
            <a:srgbClr val="FFDD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11713800" y="5971108"/>
            <a:ext cx="183300" cy="765468"/>
          </a:xfrm>
          <a:prstGeom prst="rect">
            <a:avLst/>
          </a:prstGeom>
          <a:solidFill>
            <a:srgbClr val="008BD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Rechteck 9"/>
          <p:cNvSpPr/>
          <p:nvPr userDrawn="1"/>
        </p:nvSpPr>
        <p:spPr>
          <a:xfrm>
            <a:off x="11891600" y="5767100"/>
            <a:ext cx="183300" cy="907666"/>
          </a:xfrm>
          <a:prstGeom prst="rect">
            <a:avLst/>
          </a:prstGeom>
          <a:solidFill>
            <a:srgbClr val="76B72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4"/>
          </p:nvPr>
        </p:nvSpPr>
        <p:spPr>
          <a:xfrm>
            <a:off x="11447100" y="6228660"/>
            <a:ext cx="488950" cy="4456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cap="none" spc="0" baseline="0">
                <a:ln w="0">
                  <a:solidFill>
                    <a:schemeClr val="bg2"/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</a:defRPr>
            </a:lvl1pPr>
          </a:lstStyle>
          <a:p>
            <a:fld id="{CCCBB35F-BF7F-4F62-889F-C5B2F6BB899C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4" name="Grafik 23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2EEB0E7B-4F0F-440E-878A-80381E6386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7" r="21042"/>
          <a:stretch/>
        </p:blipFill>
        <p:spPr>
          <a:xfrm>
            <a:off x="40675" y="5493157"/>
            <a:ext cx="874751" cy="1063410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AE1B44FA-356C-4C63-817F-66CF089419B6}"/>
              </a:ext>
            </a:extLst>
          </p:cNvPr>
          <p:cNvSpPr txBox="1"/>
          <p:nvPr userDrawn="1"/>
        </p:nvSpPr>
        <p:spPr>
          <a:xfrm>
            <a:off x="10480306" y="6318498"/>
            <a:ext cx="8290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E30613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Brandschutz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93C6CEC-E3E7-4169-A4D4-EB6E15393343}"/>
              </a:ext>
            </a:extLst>
          </p:cNvPr>
          <p:cNvSpPr txBox="1"/>
          <p:nvPr userDrawn="1"/>
        </p:nvSpPr>
        <p:spPr>
          <a:xfrm>
            <a:off x="10462789" y="5753630"/>
            <a:ext cx="981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76B729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Beratung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0CCEA00F-C588-443A-AD18-8F6CB603136A}"/>
              </a:ext>
            </a:extLst>
          </p:cNvPr>
          <p:cNvSpPr txBox="1"/>
          <p:nvPr userDrawn="1"/>
        </p:nvSpPr>
        <p:spPr>
          <a:xfrm>
            <a:off x="10477795" y="6145118"/>
            <a:ext cx="707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FFDD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Sicherheit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FB325301-2A85-468D-9DE8-32AC4357A38B}"/>
              </a:ext>
            </a:extLst>
          </p:cNvPr>
          <p:cNvSpPr txBox="1"/>
          <p:nvPr userDrawn="1"/>
        </p:nvSpPr>
        <p:spPr>
          <a:xfrm>
            <a:off x="10461262" y="5956245"/>
            <a:ext cx="1066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rgbClr val="008BD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Umweltschutz</a:t>
            </a:r>
          </a:p>
        </p:txBody>
      </p:sp>
      <p:sp>
        <p:nvSpPr>
          <p:cNvPr id="28" name="Datumsplatzhalter 3">
            <a:extLst>
              <a:ext uri="{FF2B5EF4-FFF2-40B4-BE49-F238E27FC236}">
                <a16:creationId xmlns:a16="http://schemas.microsoft.com/office/drawing/2014/main" id="{EAC32E8F-996E-4C6F-972C-F2716647D102}"/>
              </a:ext>
            </a:extLst>
          </p:cNvPr>
          <p:cNvSpPr txBox="1">
            <a:spLocks/>
          </p:cNvSpPr>
          <p:nvPr userDrawn="1"/>
        </p:nvSpPr>
        <p:spPr>
          <a:xfrm>
            <a:off x="7878939" y="621766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871175F-9EE2-4B2E-AACD-3A3094890DD2}" type="datetime1">
              <a:rPr lang="de-DE" smtClean="0"/>
              <a:pPr/>
              <a:t>08.05.2023</a:t>
            </a:fld>
            <a:endParaRPr lang="de-DE"/>
          </a:p>
        </p:txBody>
      </p:sp>
      <p:pic>
        <p:nvPicPr>
          <p:cNvPr id="30" name="Grafik 29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15527E10-8420-4E34-ABC9-BBA1F7CAC0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7" r="21042"/>
          <a:stretch/>
        </p:blipFill>
        <p:spPr>
          <a:xfrm>
            <a:off x="38164" y="5493157"/>
            <a:ext cx="874751" cy="1063410"/>
          </a:xfrm>
          <a:prstGeom prst="rect">
            <a:avLst/>
          </a:prstGeom>
        </p:spPr>
      </p:pic>
      <p:sp>
        <p:nvSpPr>
          <p:cNvPr id="39" name="Fußzeilenplatzhalter 4">
            <a:extLst>
              <a:ext uri="{FF2B5EF4-FFF2-40B4-BE49-F238E27FC236}">
                <a16:creationId xmlns:a16="http://schemas.microsoft.com/office/drawing/2014/main" id="{D21BD60A-130F-484E-AA2F-B54FE2C9ECF7}"/>
              </a:ext>
            </a:extLst>
          </p:cNvPr>
          <p:cNvSpPr txBox="1">
            <a:spLocks/>
          </p:cNvSpPr>
          <p:nvPr userDrawn="1"/>
        </p:nvSpPr>
        <p:spPr>
          <a:xfrm>
            <a:off x="1090047" y="6220225"/>
            <a:ext cx="66128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Landesinnungsverband für das Schornsteinfegerhandwerk Niedersachsen</a:t>
            </a:r>
          </a:p>
          <a:p>
            <a:r>
              <a:rPr lang="de-DE" b="1"/>
              <a:t>Christian Thomschke </a:t>
            </a:r>
            <a:r>
              <a:rPr lang="de-DE"/>
              <a:t>– Technischer Landesinnungswart</a:t>
            </a:r>
            <a:endParaRPr lang="de-DE" dirty="0"/>
          </a:p>
        </p:txBody>
      </p:sp>
      <p:pic>
        <p:nvPicPr>
          <p:cNvPr id="40" name="Grafik 39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74D6E608-6FBF-4BBB-9801-747F97CA10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7" r="21042"/>
          <a:stretch/>
        </p:blipFill>
        <p:spPr>
          <a:xfrm>
            <a:off x="39660" y="5493813"/>
            <a:ext cx="874751" cy="1063410"/>
          </a:xfrm>
          <a:prstGeom prst="rect">
            <a:avLst/>
          </a:prstGeom>
        </p:spPr>
      </p:pic>
      <p:sp>
        <p:nvSpPr>
          <p:cNvPr id="41" name="Rechteck 40">
            <a:extLst>
              <a:ext uri="{FF2B5EF4-FFF2-40B4-BE49-F238E27FC236}">
                <a16:creationId xmlns:a16="http://schemas.microsoft.com/office/drawing/2014/main" id="{4D2C2410-BDDF-4259-97CE-70C733196B41}"/>
              </a:ext>
            </a:extLst>
          </p:cNvPr>
          <p:cNvSpPr/>
          <p:nvPr userDrawn="1"/>
        </p:nvSpPr>
        <p:spPr>
          <a:xfrm>
            <a:off x="0" y="6660163"/>
            <a:ext cx="12192000" cy="81800"/>
          </a:xfrm>
          <a:prstGeom prst="rect">
            <a:avLst/>
          </a:prstGeom>
          <a:gradFill flip="none" rotWithShape="1">
            <a:gsLst>
              <a:gs pos="50000">
                <a:srgbClr val="008BD2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F4A586A0-91D2-40E3-BE59-8B3FDE025CE5}"/>
              </a:ext>
            </a:extLst>
          </p:cNvPr>
          <p:cNvSpPr/>
          <p:nvPr userDrawn="1"/>
        </p:nvSpPr>
        <p:spPr>
          <a:xfrm>
            <a:off x="0" y="6604030"/>
            <a:ext cx="12192000" cy="81800"/>
          </a:xfrm>
          <a:prstGeom prst="rect">
            <a:avLst/>
          </a:prstGeom>
          <a:gradFill flip="none" rotWithShape="1">
            <a:gsLst>
              <a:gs pos="50000">
                <a:srgbClr val="76B729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3" name="Grafik 42" descr="Ein Bild, das Spielzeug enthält.&#10;&#10;Automatisch generierte Beschreibung">
            <a:extLst>
              <a:ext uri="{FF2B5EF4-FFF2-40B4-BE49-F238E27FC236}">
                <a16:creationId xmlns:a16="http://schemas.microsoft.com/office/drawing/2014/main" id="{6FB58872-9321-4BB1-A7BC-2DD2C203D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7" r="21042"/>
          <a:stretch/>
        </p:blipFill>
        <p:spPr>
          <a:xfrm>
            <a:off x="39660" y="5494930"/>
            <a:ext cx="874751" cy="106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02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1ABB93-19E1-462E-B1C3-3E775E382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4D5AF4E-9A46-4470-81CF-E9CA53B5D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CF6B649-0321-46F6-BC00-5A077085CE64}"/>
              </a:ext>
            </a:extLst>
          </p:cNvPr>
          <p:cNvSpPr txBox="1"/>
          <p:nvPr/>
        </p:nvSpPr>
        <p:spPr>
          <a:xfrm>
            <a:off x="10482817" y="6318498"/>
            <a:ext cx="8290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E30613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Brandschutz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A2312F2-DA36-44ED-9E32-3CADC8B07098}"/>
              </a:ext>
            </a:extLst>
          </p:cNvPr>
          <p:cNvSpPr txBox="1"/>
          <p:nvPr/>
        </p:nvSpPr>
        <p:spPr>
          <a:xfrm>
            <a:off x="10482976" y="5753630"/>
            <a:ext cx="663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76B729"/>
                </a:solidFill>
                <a:effectLst>
                  <a:reflection blurRad="6350" stA="55000" endA="300" endPos="45500" dir="5400000" sy="-100000" algn="bl" rotWithShape="0"/>
                </a:effectLst>
              </a:rPr>
              <a:t>Beratung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BE8AD3A-E157-46B6-9DEE-795C582790CE}"/>
              </a:ext>
            </a:extLst>
          </p:cNvPr>
          <p:cNvSpPr txBox="1"/>
          <p:nvPr/>
        </p:nvSpPr>
        <p:spPr>
          <a:xfrm>
            <a:off x="10480306" y="6145118"/>
            <a:ext cx="7072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FFDD0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Sicherheit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22F4A38-894D-4DE6-A85F-AC0181364A83}"/>
              </a:ext>
            </a:extLst>
          </p:cNvPr>
          <p:cNvSpPr txBox="1"/>
          <p:nvPr/>
        </p:nvSpPr>
        <p:spPr>
          <a:xfrm>
            <a:off x="10482977" y="5956245"/>
            <a:ext cx="9300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solidFill>
                  <a:srgbClr val="008BD2"/>
                </a:solidFill>
                <a:effectLst>
                  <a:reflection blurRad="6350" stA="55000" endA="300" endPos="45500" dir="5400000" sy="-100000" algn="bl" rotWithShape="0"/>
                </a:effectLst>
              </a:rPr>
              <a:t>Umweltschutz</a:t>
            </a:r>
          </a:p>
        </p:txBody>
      </p:sp>
      <p:sp>
        <p:nvSpPr>
          <p:cNvPr id="17" name="Datumsplatzhalter 3">
            <a:extLst>
              <a:ext uri="{FF2B5EF4-FFF2-40B4-BE49-F238E27FC236}">
                <a16:creationId xmlns:a16="http://schemas.microsoft.com/office/drawing/2014/main" id="{13956919-3F64-42BC-BB4D-F6F9D9DAE714}"/>
              </a:ext>
            </a:extLst>
          </p:cNvPr>
          <p:cNvSpPr txBox="1">
            <a:spLocks/>
          </p:cNvSpPr>
          <p:nvPr/>
        </p:nvSpPr>
        <p:spPr>
          <a:xfrm>
            <a:off x="7881450" y="6217664"/>
            <a:ext cx="9614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871175F-9EE2-4B2E-AACD-3A3094890DD2}" type="datetime1">
              <a:rPr lang="de-DE" smtClean="0">
                <a:solidFill>
                  <a:srgbClr val="FFDD00"/>
                </a:solidFill>
                <a:highlight>
                  <a:srgbClr val="808080"/>
                </a:highlight>
              </a:rPr>
              <a:pPr/>
              <a:t>08.05.2023</a:t>
            </a:fld>
            <a:endParaRPr lang="de-DE" dirty="0">
              <a:solidFill>
                <a:srgbClr val="FFDD00"/>
              </a:solidFill>
              <a:highlight>
                <a:srgbClr val="808080"/>
              </a:highlight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6AA76002-F3ED-41FC-970A-4BF07745639C}"/>
              </a:ext>
            </a:extLst>
          </p:cNvPr>
          <p:cNvSpPr/>
          <p:nvPr/>
        </p:nvSpPr>
        <p:spPr>
          <a:xfrm>
            <a:off x="0" y="6779501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E30613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CCF0D71-8B4F-4685-9A43-C8C8A70C2F1F}"/>
              </a:ext>
            </a:extLst>
          </p:cNvPr>
          <p:cNvSpPr/>
          <p:nvPr/>
        </p:nvSpPr>
        <p:spPr>
          <a:xfrm>
            <a:off x="0" y="6607813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76B729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F98B3F3B-87BA-41CD-95B8-B7E6E21C5B98}"/>
              </a:ext>
            </a:extLst>
          </p:cNvPr>
          <p:cNvSpPr/>
          <p:nvPr/>
        </p:nvSpPr>
        <p:spPr>
          <a:xfrm>
            <a:off x="11353800" y="6361474"/>
            <a:ext cx="180000" cy="429311"/>
          </a:xfrm>
          <a:prstGeom prst="rect">
            <a:avLst/>
          </a:prstGeom>
          <a:solidFill>
            <a:srgbClr val="E3061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5C3F1601-7F2B-4EBE-A702-92B26F943152}"/>
              </a:ext>
            </a:extLst>
          </p:cNvPr>
          <p:cNvSpPr/>
          <p:nvPr/>
        </p:nvSpPr>
        <p:spPr>
          <a:xfrm>
            <a:off x="11533800" y="6181475"/>
            <a:ext cx="180000" cy="554472"/>
          </a:xfrm>
          <a:prstGeom prst="rect">
            <a:avLst/>
          </a:prstGeom>
          <a:solidFill>
            <a:srgbClr val="FFDD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E0613202-AE93-4B15-A5FF-36797162D480}"/>
              </a:ext>
            </a:extLst>
          </p:cNvPr>
          <p:cNvSpPr/>
          <p:nvPr/>
        </p:nvSpPr>
        <p:spPr>
          <a:xfrm>
            <a:off x="11717100" y="6016964"/>
            <a:ext cx="180000" cy="673756"/>
          </a:xfrm>
          <a:prstGeom prst="rect">
            <a:avLst/>
          </a:prstGeom>
          <a:solidFill>
            <a:srgbClr val="008BD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00B6BF8D-70F6-4082-AD0B-37A19520ABFD}"/>
              </a:ext>
            </a:extLst>
          </p:cNvPr>
          <p:cNvSpPr/>
          <p:nvPr/>
        </p:nvSpPr>
        <p:spPr>
          <a:xfrm>
            <a:off x="11894900" y="5821475"/>
            <a:ext cx="180000" cy="798916"/>
          </a:xfrm>
          <a:prstGeom prst="rect">
            <a:avLst/>
          </a:prstGeom>
          <a:solidFill>
            <a:srgbClr val="76B72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de-DE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D106F0BB-5667-428F-9D2F-66FC4FCA69CF}"/>
              </a:ext>
            </a:extLst>
          </p:cNvPr>
          <p:cNvSpPr/>
          <p:nvPr/>
        </p:nvSpPr>
        <p:spPr>
          <a:xfrm>
            <a:off x="0" y="6718786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FFDD00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72CFFB47-BCEF-4A5C-AE69-C040142940F3}"/>
              </a:ext>
            </a:extLst>
          </p:cNvPr>
          <p:cNvSpPr/>
          <p:nvPr/>
        </p:nvSpPr>
        <p:spPr>
          <a:xfrm>
            <a:off x="0" y="6663946"/>
            <a:ext cx="12192000" cy="72000"/>
          </a:xfrm>
          <a:prstGeom prst="rect">
            <a:avLst/>
          </a:prstGeom>
          <a:gradFill flip="none" rotWithShape="1">
            <a:gsLst>
              <a:gs pos="50000">
                <a:srgbClr val="008BD2"/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FE07C263-14CC-4EF9-BBC6-E761166C2565}"/>
              </a:ext>
            </a:extLst>
          </p:cNvPr>
          <p:cNvSpPr/>
          <p:nvPr/>
        </p:nvSpPr>
        <p:spPr>
          <a:xfrm>
            <a:off x="11005200" y="136800"/>
            <a:ext cx="1044000" cy="1008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9" name="Grafik 1" descr="Logo-Farbe">
            <a:extLst>
              <a:ext uri="{FF2B5EF4-FFF2-40B4-BE49-F238E27FC236}">
                <a16:creationId xmlns:a16="http://schemas.microsoft.com/office/drawing/2014/main" id="{70D36EBC-72FE-4E3F-8FD9-8CA1D861B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8295" y="96353"/>
            <a:ext cx="1116605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47F587D5-C9B6-42A9-8904-9149EB08BF92}"/>
              </a:ext>
            </a:extLst>
          </p:cNvPr>
          <p:cNvSpPr/>
          <p:nvPr/>
        </p:nvSpPr>
        <p:spPr>
          <a:xfrm>
            <a:off x="-117100" y="45454"/>
            <a:ext cx="1142899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de-DE" sz="44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Delligsen - Infoveranstaltung </a:t>
            </a:r>
          </a:p>
          <a:p>
            <a:pPr algn="ctr"/>
            <a:r>
              <a:rPr lang="de-DE" sz="44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„Gebäude und Heizungssanierung“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F1531F4-87FB-46D7-82F5-1C4D1EE90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640" y="2256750"/>
            <a:ext cx="10476560" cy="333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478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76C0E-1788-6A1C-7FF2-A3EFCC00A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de-DE" dirty="0"/>
              <a:t>Entwurf  Gebäudeenergiegesetz   GEG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988DEC-A891-B08E-6360-1D552EF18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554A46-4189-4552-73A2-749F2D6A62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0636637-22F7-4F39-AE5F-6F6EB61DF4C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41" y="1658471"/>
            <a:ext cx="7244603" cy="39264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5821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zur Umsetzung der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CC134B1-D9C8-4E9C-B754-B343A2EB19F2}"/>
              </a:ext>
            </a:extLst>
          </p:cNvPr>
          <p:cNvSpPr txBox="1"/>
          <p:nvPr/>
        </p:nvSpPr>
        <p:spPr>
          <a:xfrm>
            <a:off x="902967" y="1659285"/>
            <a:ext cx="1041698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dirty="0"/>
              <a:t>Das Bundesministerium für Wirtschaft und Klimaschutz (BMWK) und das Bundesministerium für Wohnen, Stadtentwicklung und Bauwesen (BMWSB) haben gemeinsam einen Entwurf zur Änderung des Gebäudeenergiegesetzes (GEG) vorgelegt. </a:t>
            </a:r>
          </a:p>
          <a:p>
            <a:endParaRPr lang="de-DE" sz="2800" dirty="0"/>
          </a:p>
          <a:p>
            <a:r>
              <a:rPr lang="de-DE" sz="2800" dirty="0"/>
              <a:t>Damit soll die Vorgabe des Koalitionsausschusses umgesetzt werden, dass ab dem 1. Januar 2024 jede neu eingebaute Heizungen zu 65 Prozent mit erneuerbaren Energien </a:t>
            </a:r>
          </a:p>
          <a:p>
            <a:r>
              <a:rPr lang="de-DE" sz="2800" b="1" i="1" dirty="0">
                <a:solidFill>
                  <a:srgbClr val="FF0000"/>
                </a:solidFill>
              </a:rPr>
              <a:t>(65 % -EE - Vorgabe)</a:t>
            </a:r>
            <a:r>
              <a:rPr lang="de-DE" sz="2800" dirty="0"/>
              <a:t> betrieben werden muss. !</a:t>
            </a:r>
          </a:p>
        </p:txBody>
      </p:sp>
    </p:spTree>
    <p:extLst>
      <p:ext uri="{BB962C8B-B14F-4D97-AF65-F5344CB8AC3E}">
        <p14:creationId xmlns:p14="http://schemas.microsoft.com/office/powerpoint/2010/main" val="1405369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zur Umsetzung der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CC134B1-D9C8-4E9C-B754-B343A2EB19F2}"/>
              </a:ext>
            </a:extLst>
          </p:cNvPr>
          <p:cNvSpPr txBox="1"/>
          <p:nvPr/>
        </p:nvSpPr>
        <p:spPr>
          <a:xfrm>
            <a:off x="902967" y="1659285"/>
            <a:ext cx="10416988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00B050"/>
                </a:solidFill>
              </a:rPr>
              <a:t>Die vorgesehenen Regelungen des Gesetzentwurfs im Überblick:</a:t>
            </a:r>
          </a:p>
          <a:p>
            <a:endParaRPr lang="de-DE" sz="800" dirty="0"/>
          </a:p>
          <a:p>
            <a:pPr marL="457200" indent="-457200">
              <a:buFontTx/>
              <a:buChar char="-"/>
            </a:pPr>
            <a:r>
              <a:rPr lang="de-DE" sz="2800" dirty="0"/>
              <a:t>Betroffen von der geplanten Regelung sind nur neu eingebaute Heizungen. Diese müssen grundsätzlich </a:t>
            </a:r>
          </a:p>
          <a:p>
            <a:r>
              <a:rPr lang="de-DE" sz="2800" dirty="0"/>
              <a:t>ab dem 1. Januar 2024 zu 65 % mit erneuerbaren Energien (EE) betrieben werden, sofern nicht die im Gesetz vorgesehenen Übergangsfristen oder Ausnahmeregelungen greifen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84845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zur Umsetzung der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CC134B1-D9C8-4E9C-B754-B343A2EB19F2}"/>
              </a:ext>
            </a:extLst>
          </p:cNvPr>
          <p:cNvSpPr txBox="1"/>
          <p:nvPr/>
        </p:nvSpPr>
        <p:spPr>
          <a:xfrm>
            <a:off x="902967" y="1659285"/>
            <a:ext cx="1041698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00B050"/>
                </a:solidFill>
              </a:rPr>
              <a:t>Die vorgesehenen Regelungen des Gesetzentwurfs im Überblick:</a:t>
            </a:r>
          </a:p>
          <a:p>
            <a:endParaRPr lang="de-DE" sz="800" dirty="0"/>
          </a:p>
          <a:p>
            <a:pPr marL="457200" indent="-457200">
              <a:buFontTx/>
              <a:buChar char="-"/>
            </a:pPr>
            <a:r>
              <a:rPr lang="de-DE" sz="2800" dirty="0"/>
              <a:t>Der Gesetzentwurf verpflichtet niemanden, eine funktionierende Heizung ab dem 1. Januar 2024 herauszureißen und zu ersetzen. </a:t>
            </a:r>
          </a:p>
          <a:p>
            <a:r>
              <a:rPr lang="de-DE" sz="2800" dirty="0"/>
              <a:t>Auch darf eine defekte Heizung selbstverständlich repariert werden, solange dies möglich ist.</a:t>
            </a:r>
          </a:p>
          <a:p>
            <a:r>
              <a:rPr lang="de-DE" sz="2800" dirty="0"/>
              <a:t>Die Pflicht greift also nur dann, wenn eine Heizung irreparabel kaputt ist oder wenn sich der Eigentümer freiwillig für einen Austausch entscheidet.</a:t>
            </a:r>
          </a:p>
        </p:txBody>
      </p:sp>
    </p:spTree>
    <p:extLst>
      <p:ext uri="{BB962C8B-B14F-4D97-AF65-F5344CB8AC3E}">
        <p14:creationId xmlns:p14="http://schemas.microsoft.com/office/powerpoint/2010/main" val="4173721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zur Umsetzung der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CC134B1-D9C8-4E9C-B754-B343A2EB19F2}"/>
              </a:ext>
            </a:extLst>
          </p:cNvPr>
          <p:cNvSpPr txBox="1"/>
          <p:nvPr/>
        </p:nvSpPr>
        <p:spPr>
          <a:xfrm>
            <a:off x="902967" y="1659285"/>
            <a:ext cx="1041698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00B050"/>
                </a:solidFill>
              </a:rPr>
              <a:t>Die vorgesehenen Regelungen des Gesetzentwurfs im Überblick:</a:t>
            </a:r>
          </a:p>
          <a:p>
            <a:endParaRPr lang="de-DE" sz="800" dirty="0"/>
          </a:p>
          <a:p>
            <a:r>
              <a:rPr lang="de-DE" sz="2800" dirty="0"/>
              <a:t>Der Gesetzentwurf sieht für Havarien, für den Anschluss an Wärmenetze und bei Etagenheizungen pragmatische Übergangsfristen vor.</a:t>
            </a:r>
          </a:p>
          <a:p>
            <a:r>
              <a:rPr lang="de-DE" sz="2800" dirty="0"/>
              <a:t>Wenn also eine Heizung kaputt geht, muss niemand diese von heute auf morgen umstellen.</a:t>
            </a:r>
          </a:p>
          <a:p>
            <a:r>
              <a:rPr lang="de-DE" sz="2800" dirty="0"/>
              <a:t>In Härtefällen kann der Verpflichtete zudem einen Antrag auf Befreiung bei der nach Landesrecht zuständigen Behörde stellen.</a:t>
            </a:r>
          </a:p>
        </p:txBody>
      </p:sp>
    </p:spTree>
    <p:extLst>
      <p:ext uri="{BB962C8B-B14F-4D97-AF65-F5344CB8AC3E}">
        <p14:creationId xmlns:p14="http://schemas.microsoft.com/office/powerpoint/2010/main" val="1427642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zur Umsetzung der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CC134B1-D9C8-4E9C-B754-B343A2EB19F2}"/>
              </a:ext>
            </a:extLst>
          </p:cNvPr>
          <p:cNvSpPr txBox="1"/>
          <p:nvPr/>
        </p:nvSpPr>
        <p:spPr>
          <a:xfrm>
            <a:off x="902967" y="1659285"/>
            <a:ext cx="1041698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b="1" dirty="0">
                <a:solidFill>
                  <a:srgbClr val="00B050"/>
                </a:solidFill>
              </a:rPr>
              <a:t>Die vorgesehenen Regelungen des Gesetzentwurfs im Überblick:</a:t>
            </a:r>
          </a:p>
          <a:p>
            <a:endParaRPr lang="de-DE" sz="800" dirty="0"/>
          </a:p>
          <a:p>
            <a:r>
              <a:rPr lang="de-DE" sz="2800" dirty="0"/>
              <a:t>Der Entwurf ist technologieoffen. </a:t>
            </a:r>
          </a:p>
          <a:p>
            <a:r>
              <a:rPr lang="de-DE" sz="2800" dirty="0"/>
              <a:t>Zum einen sind Erfüllungsoptionen vorgesehen, bei denen die Einhaltung der 65 % EE - Vorgabe vermutet wird und kein Nachweis hierfür erforderlich ist. </a:t>
            </a:r>
          </a:p>
          <a:p>
            <a:r>
              <a:rPr lang="de-DE" sz="2800" dirty="0"/>
              <a:t>Zum anderen gibt es die Möglichkeit, durch Einzelnachweis jede beliebige technische Möglichkeit zu wählen, sofern diese im Ergebnis zum Einsatz von 65 % erneuerbaren Energien führt.</a:t>
            </a:r>
          </a:p>
        </p:txBody>
      </p:sp>
    </p:spTree>
    <p:extLst>
      <p:ext uri="{BB962C8B-B14F-4D97-AF65-F5344CB8AC3E}">
        <p14:creationId xmlns:p14="http://schemas.microsoft.com/office/powerpoint/2010/main" val="2753483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19BE0FC-9399-4C2C-A94D-ABB2ADF8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1" dirty="0"/>
              <a:t>Erfüllungsoptionen für 65% EE    </a:t>
            </a:r>
            <a:r>
              <a:rPr lang="de-DE" sz="1800" b="1" i="1" dirty="0"/>
              <a:t>                                               </a:t>
            </a:r>
            <a:r>
              <a:rPr lang="de-DE" sz="1800" dirty="0"/>
              <a:t>04/2023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D912892-700F-453E-A2BA-021E812BF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65" y="946819"/>
            <a:ext cx="10694894" cy="5552593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</a:pPr>
            <a:r>
              <a:rPr lang="de-DE" b="1" i="1" dirty="0">
                <a:solidFill>
                  <a:srgbClr val="FF0000"/>
                </a:solidFill>
              </a:rPr>
              <a:t>Einbau einer Heizungsanlage bei Nutzung von fester Biomasse</a:t>
            </a:r>
          </a:p>
          <a:p>
            <a:pPr>
              <a:spcBef>
                <a:spcPts val="1600"/>
              </a:spcBef>
            </a:pPr>
            <a:r>
              <a:rPr lang="de-DE" dirty="0"/>
              <a:t>Solarthermie</a:t>
            </a:r>
          </a:p>
          <a:p>
            <a:pPr>
              <a:spcBef>
                <a:spcPts val="1600"/>
              </a:spcBef>
            </a:pPr>
            <a:r>
              <a:rPr lang="de-DE" dirty="0"/>
              <a:t>Biomasse und grüner Wasserstoff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Wärmepumpen-Hybridheizung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Stromdirektheizung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Anschluss an ein Wärmenetz</a:t>
            </a:r>
          </a:p>
          <a:p>
            <a:pPr>
              <a:spcBef>
                <a:spcPts val="1600"/>
              </a:spcBef>
            </a:pPr>
            <a:r>
              <a:rPr lang="de-DE" b="1" i="1" dirty="0"/>
              <a:t>H2-Ready-Gas-Heizungen </a:t>
            </a:r>
            <a:r>
              <a:rPr lang="de-DE" dirty="0"/>
              <a:t>mit Transformationsplan Gasnetz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1D96A58-446F-45F7-86E8-00B55FF2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7C73-BD41-4DF7-829C-E187660479B4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9481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00B050"/>
                </a:solidFill>
              </a:rPr>
              <a:t>Einbau einer Heizungsanlage bei Nutzung von fester Biomasse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CD9A1A6-9BEF-43AA-80EA-59FFFE865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2524125"/>
            <a:ext cx="1114425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0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00B050"/>
                </a:solidFill>
              </a:rPr>
              <a:t>Einbau einer Heizungsanlage bei Nutzung von fester Biomasse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00FE59A-60FF-413E-A5A6-D2020C243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845" y="2954911"/>
            <a:ext cx="5671155" cy="390308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39E2D05-B5A4-488F-B4E9-4F7C0ABC4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2954910"/>
            <a:ext cx="5244776" cy="390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69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C4C80F-8D96-4CE5-AD8B-32635176E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664EB1A-9253-4025-A5B3-61BD65F57F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A8623F0-8158-4530-8F96-7D3662492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02" y="99735"/>
            <a:ext cx="10885796" cy="675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812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B744F3-936B-4B06-83CD-EFA4BF769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0406"/>
            <a:ext cx="12192000" cy="1472921"/>
          </a:xfrm>
        </p:spPr>
        <p:txBody>
          <a:bodyPr>
            <a:noAutofit/>
          </a:bodyPr>
          <a:lstStyle/>
          <a:p>
            <a:pPr algn="ctr"/>
            <a:r>
              <a:rPr lang="de-DE" sz="3000" dirty="0"/>
              <a:t>Weltklimakonferenz 2022; UN Generalsekretär Antonio Guterres:</a:t>
            </a:r>
            <a:br>
              <a:rPr lang="de-DE" sz="1400" dirty="0"/>
            </a:br>
            <a:br>
              <a:rPr lang="de-DE" sz="1400" dirty="0"/>
            </a:br>
            <a:r>
              <a:rPr lang="de-DE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„Wir sind auf dem Weg zur Klimahölle – </a:t>
            </a:r>
            <a:br>
              <a:rPr lang="de-DE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 dem Fuß auf dem Gaspedal“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BB9E60-E6B2-4F24-ADF8-C686B83C3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EC7EC3-34D7-45DA-9D68-58BCA4A355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D439975-90CE-4A78-91EA-AFB874C58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350" y="1976075"/>
            <a:ext cx="8189714" cy="460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7501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19BE0FC-9399-4C2C-A94D-ABB2ADF8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1" dirty="0"/>
              <a:t>Erfüllungsoptionen für 65% EE    </a:t>
            </a:r>
            <a:r>
              <a:rPr lang="de-DE" sz="1800" b="1" i="1" dirty="0"/>
              <a:t>                                               </a:t>
            </a:r>
            <a:r>
              <a:rPr lang="de-DE" sz="1800" dirty="0"/>
              <a:t>04/2023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D912892-700F-453E-A2BA-021E812BF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65" y="946819"/>
            <a:ext cx="10694894" cy="5552593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</a:pPr>
            <a:r>
              <a:rPr lang="de-DE" dirty="0"/>
              <a:t>Einbau einer Heizungsanlage bei Nutzung von fester Biomasse</a:t>
            </a:r>
          </a:p>
          <a:p>
            <a:pPr>
              <a:spcBef>
                <a:spcPts val="1600"/>
              </a:spcBef>
            </a:pPr>
            <a:r>
              <a:rPr lang="de-DE" b="1" i="1" dirty="0">
                <a:solidFill>
                  <a:srgbClr val="FF0000"/>
                </a:solidFill>
              </a:rPr>
              <a:t>Solarthermie</a:t>
            </a:r>
          </a:p>
          <a:p>
            <a:pPr>
              <a:spcBef>
                <a:spcPts val="1600"/>
              </a:spcBef>
            </a:pPr>
            <a:r>
              <a:rPr lang="de-DE" dirty="0"/>
              <a:t>Biomasse und grüner Wasserstoff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Wärmepumpen-Hybridheizung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Stromdirektheizung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Anschluss an ein Wärmenetz</a:t>
            </a:r>
          </a:p>
          <a:p>
            <a:pPr>
              <a:spcBef>
                <a:spcPts val="1600"/>
              </a:spcBef>
            </a:pPr>
            <a:r>
              <a:rPr lang="de-DE" b="1" i="1" dirty="0"/>
              <a:t>H2-Ready-Gas-Heizungen </a:t>
            </a:r>
            <a:r>
              <a:rPr lang="de-DE" dirty="0"/>
              <a:t>mit Transformationsplan Gasnetz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1D96A58-446F-45F7-86E8-00B55FF2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7C73-BD41-4DF7-829C-E187660479B4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2813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71874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00B050"/>
                </a:solidFill>
              </a:rPr>
              <a:t>Einbau einer Solarthermie-Anlage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9B4C43B-2314-419B-9DD6-1E12F9961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4322" y="1266264"/>
            <a:ext cx="4614583" cy="461458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A9E071C-48F3-4BCF-B49C-E784059BDD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189" y="2318527"/>
            <a:ext cx="7070656" cy="3732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67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19BE0FC-9399-4C2C-A94D-ABB2ADF8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1" dirty="0"/>
              <a:t>Erfüllungsoptionen für 65% EE    </a:t>
            </a:r>
            <a:r>
              <a:rPr lang="de-DE" sz="1800" b="1" i="1" dirty="0"/>
              <a:t>                                               </a:t>
            </a:r>
            <a:r>
              <a:rPr lang="de-DE" sz="1800" dirty="0"/>
              <a:t>04/2023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D912892-700F-453E-A2BA-021E812BF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65" y="946819"/>
            <a:ext cx="10694894" cy="5552593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</a:pPr>
            <a:r>
              <a:rPr lang="de-DE" dirty="0"/>
              <a:t>Einbau einer Heizungsanlage bei Nutzung von fester Biomasse</a:t>
            </a:r>
          </a:p>
          <a:p>
            <a:pPr>
              <a:spcBef>
                <a:spcPts val="1600"/>
              </a:spcBef>
            </a:pPr>
            <a:r>
              <a:rPr lang="de-DE" dirty="0"/>
              <a:t>Solarthermie</a:t>
            </a:r>
          </a:p>
          <a:p>
            <a:pPr>
              <a:spcBef>
                <a:spcPts val="1600"/>
              </a:spcBef>
            </a:pPr>
            <a:r>
              <a:rPr lang="de-DE" b="1" i="1" dirty="0">
                <a:solidFill>
                  <a:srgbClr val="00B050"/>
                </a:solidFill>
              </a:rPr>
              <a:t>Biomasse und grüner Wasserstoff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Wärmepumpen-Hybridheizung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Stromdirektheizung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Anschluss an ein Wärmenetz</a:t>
            </a:r>
          </a:p>
          <a:p>
            <a:pPr>
              <a:spcBef>
                <a:spcPts val="1600"/>
              </a:spcBef>
            </a:pPr>
            <a:r>
              <a:rPr lang="de-DE" b="1" i="1" dirty="0"/>
              <a:t>H2-Ready-Gas-Heizungen </a:t>
            </a:r>
            <a:r>
              <a:rPr lang="de-DE" dirty="0"/>
              <a:t>mit Transformationsplan Gasnetz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1D96A58-446F-45F7-86E8-00B55FF2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7C73-BD41-4DF7-829C-E187660479B4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4006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23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00B050"/>
                </a:solidFill>
              </a:rPr>
              <a:t>Biomasse und </a:t>
            </a:r>
            <a:r>
              <a:rPr lang="de-DE" sz="2800" b="1">
                <a:solidFill>
                  <a:srgbClr val="00B050"/>
                </a:solidFill>
              </a:rPr>
              <a:t>grüner Wasserstoff</a:t>
            </a:r>
            <a:endParaRPr lang="de-DE" sz="2800" b="1" dirty="0">
              <a:solidFill>
                <a:srgbClr val="00B050"/>
              </a:solidFill>
            </a:endParaRPr>
          </a:p>
        </p:txBody>
      </p:sp>
      <p:pic>
        <p:nvPicPr>
          <p:cNvPr id="9" name="Inhaltsplatzhalter 5">
            <a:extLst>
              <a:ext uri="{FF2B5EF4-FFF2-40B4-BE49-F238E27FC236}">
                <a16:creationId xmlns:a16="http://schemas.microsoft.com/office/drawing/2014/main" id="{1629A0B3-4193-48ED-B89D-3950FDCB52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474849"/>
            <a:ext cx="6345734" cy="378050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81384BA-BE8F-49B9-9FD4-3A36EA8A6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552" y="2474849"/>
            <a:ext cx="5712447" cy="379204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071B8DA-4A67-492B-AEE3-F2E4B376CD5D}"/>
              </a:ext>
            </a:extLst>
          </p:cNvPr>
          <p:cNvSpPr txBox="1"/>
          <p:nvPr/>
        </p:nvSpPr>
        <p:spPr>
          <a:xfrm>
            <a:off x="10856260" y="3861051"/>
            <a:ext cx="13357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Elektrolyse</a:t>
            </a:r>
          </a:p>
        </p:txBody>
      </p:sp>
    </p:spTree>
    <p:extLst>
      <p:ext uri="{BB962C8B-B14F-4D97-AF65-F5344CB8AC3E}">
        <p14:creationId xmlns:p14="http://schemas.microsoft.com/office/powerpoint/2010/main" val="3327464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2E0926-C4EE-4A20-B687-BE06C631F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811BACB-C486-49D9-BC6D-77EDC282A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24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662094D-CFD0-4AED-A4A1-7CE7AB4E8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3817"/>
            <a:ext cx="5295900" cy="345757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7ACA58D-DC57-4B60-8B2B-7B023EEA7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154" y="726141"/>
            <a:ext cx="6919493" cy="511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1820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19BE0FC-9399-4C2C-A94D-ABB2ADF8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1" dirty="0"/>
              <a:t>Erfüllungsoptionen für 65% EE    </a:t>
            </a:r>
            <a:r>
              <a:rPr lang="de-DE" sz="1800" b="1" i="1" dirty="0"/>
              <a:t>                                               </a:t>
            </a:r>
            <a:r>
              <a:rPr lang="de-DE" sz="1800" dirty="0"/>
              <a:t>04/2023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D912892-700F-453E-A2BA-021E812BF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65" y="946819"/>
            <a:ext cx="10694894" cy="5552593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</a:pPr>
            <a:r>
              <a:rPr lang="de-DE" dirty="0"/>
              <a:t>Einbau einer Heizungsanlage bei Nutzung von fester Biomasse</a:t>
            </a:r>
          </a:p>
          <a:p>
            <a:pPr>
              <a:spcBef>
                <a:spcPts val="1600"/>
              </a:spcBef>
            </a:pPr>
            <a:r>
              <a:rPr lang="de-DE" dirty="0"/>
              <a:t>Solarthermie</a:t>
            </a:r>
          </a:p>
          <a:p>
            <a:pPr>
              <a:spcBef>
                <a:spcPts val="1600"/>
              </a:spcBef>
            </a:pPr>
            <a:r>
              <a:rPr lang="de-DE" dirty="0"/>
              <a:t>Biomasse und grüner Wasserstoff </a:t>
            </a:r>
          </a:p>
          <a:p>
            <a:pPr>
              <a:spcBef>
                <a:spcPts val="1600"/>
              </a:spcBef>
            </a:pPr>
            <a:r>
              <a:rPr lang="de-DE" b="1" i="1" dirty="0">
                <a:solidFill>
                  <a:srgbClr val="FF0000"/>
                </a:solidFill>
              </a:rPr>
              <a:t>Einbau einer Wärmepumpe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Wärmepumpen-Hybridheizung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Stromdirektheizung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Anschluss an ein Wärmenetz</a:t>
            </a:r>
          </a:p>
          <a:p>
            <a:pPr>
              <a:spcBef>
                <a:spcPts val="1600"/>
              </a:spcBef>
            </a:pPr>
            <a:r>
              <a:rPr lang="de-DE" b="1" i="1" dirty="0"/>
              <a:t>H2-Ready-Gas-Heizungen </a:t>
            </a:r>
            <a:r>
              <a:rPr lang="de-DE" dirty="0"/>
              <a:t>mit Transformationsplan Gasnetz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1D96A58-446F-45F7-86E8-00B55FF2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7C73-BD41-4DF7-829C-E187660479B4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5065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26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0000"/>
                </a:solidFill>
              </a:rPr>
              <a:t>Einbau einer Wärmepumpe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250D010-695A-4679-B78F-FE188DD19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415" y="2228879"/>
            <a:ext cx="4549160" cy="3885049"/>
          </a:xfrm>
          <a:prstGeom prst="rect">
            <a:avLst/>
          </a:prstGeom>
        </p:spPr>
      </p:pic>
      <p:pic>
        <p:nvPicPr>
          <p:cNvPr id="1026" name="Picture 2" descr="Bildergebnis für wärmepumpe altbau">
            <a:extLst>
              <a:ext uri="{FF2B5EF4-FFF2-40B4-BE49-F238E27FC236}">
                <a16:creationId xmlns:a16="http://schemas.microsoft.com/office/drawing/2014/main" id="{45FF20A2-2E90-40D9-B162-2BB8DAD04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8879"/>
            <a:ext cx="6076613" cy="388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98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0000"/>
                </a:solidFill>
              </a:rPr>
              <a:t>Einbau einer Wärmepumpe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E755094-53C4-49C4-B54B-206572196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0"/>
            <a:ext cx="1219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933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0000"/>
                </a:solidFill>
              </a:rPr>
              <a:t>Einbau einer Wärmepumpe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7D4D44F-F077-445E-ABD0-A67F34560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4064"/>
            <a:ext cx="12192000" cy="558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81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6F51A6-5518-4216-8CF6-417723EA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Auslegung Wärmepumpe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9E3414-3D0C-4D57-A573-20ECD8D94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3D93A0-15A8-4344-98EC-8F292E9E1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BED8C5F-F042-4C4C-B43F-FEFC3D57CFEB}"/>
              </a:ext>
            </a:extLst>
          </p:cNvPr>
          <p:cNvSpPr txBox="1"/>
          <p:nvPr/>
        </p:nvSpPr>
        <p:spPr>
          <a:xfrm>
            <a:off x="919065" y="1406204"/>
            <a:ext cx="61488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dirty="0"/>
              <a:t>-	Heizlastberechnung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A42BD9-BA37-4DCE-A614-A3DC80E6E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252" y="2329167"/>
            <a:ext cx="7763262" cy="452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77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B744F3-936B-4B06-83CD-EFA4BF769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0406"/>
            <a:ext cx="12192000" cy="1472921"/>
          </a:xfrm>
        </p:spPr>
        <p:txBody>
          <a:bodyPr>
            <a:noAutofit/>
          </a:bodyPr>
          <a:lstStyle/>
          <a:p>
            <a:pPr algn="ctr"/>
            <a:r>
              <a:rPr lang="de-DE" sz="3000" dirty="0"/>
              <a:t>Weltklimakonferenz 2022; UN Generalsekretär Antonio Guterres:</a:t>
            </a:r>
            <a:br>
              <a:rPr lang="de-DE" sz="1400" dirty="0"/>
            </a:br>
            <a:br>
              <a:rPr lang="de-DE" sz="1400" dirty="0"/>
            </a:br>
            <a:r>
              <a:rPr lang="de-DE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„Wir kämpfen den Kampf unseres Lebens – </a:t>
            </a:r>
            <a:br>
              <a:rPr lang="de-DE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4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 sind dabei zu verlieren“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BB9E60-E6B2-4F24-ADF8-C686B83C3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EC7EC3-34D7-45DA-9D68-58BCA4A355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D439975-90CE-4A78-91EA-AFB874C58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350" y="1976075"/>
            <a:ext cx="8189714" cy="460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66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6F51A6-5518-4216-8CF6-417723EA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Auslegung Wärmepumpe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9E3414-3D0C-4D57-A573-20ECD8D94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3D93A0-15A8-4344-98EC-8F292E9E1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30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312B5F7-AA91-4A6C-836E-D5970C6F6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445" y="1406204"/>
            <a:ext cx="7707085" cy="555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6318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6F51A6-5518-4216-8CF6-417723EA4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Auslegung Wärmepumpe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9E3414-3D0C-4D57-A573-20ECD8D94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3D93A0-15A8-4344-98EC-8F292E9E10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BED8C5F-F042-4C4C-B43F-FEFC3D57CFEB}"/>
              </a:ext>
            </a:extLst>
          </p:cNvPr>
          <p:cNvSpPr txBox="1"/>
          <p:nvPr/>
        </p:nvSpPr>
        <p:spPr>
          <a:xfrm>
            <a:off x="494522" y="1406204"/>
            <a:ext cx="106275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dirty="0"/>
              <a:t>	- 	hydraulischer Abgleich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2E184A6-B495-4A30-8F4D-B7E3E14F8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775" y="2114090"/>
            <a:ext cx="7641772" cy="497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447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el 3">
            <a:extLst>
              <a:ext uri="{FF2B5EF4-FFF2-40B4-BE49-F238E27FC236}">
                <a16:creationId xmlns:a16="http://schemas.microsoft.com/office/drawing/2014/main" id="{8980A8D6-5B18-411F-ACD4-8EF7D06605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9511" y="188119"/>
            <a:ext cx="10607589" cy="65960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de-DE" altLang="de-DE" dirty="0"/>
              <a:t>Erfahrungen Feldtest</a:t>
            </a:r>
          </a:p>
        </p:txBody>
      </p:sp>
      <p:pic>
        <p:nvPicPr>
          <p:cNvPr id="24580" name="Grafik 2">
            <a:extLst>
              <a:ext uri="{FF2B5EF4-FFF2-40B4-BE49-F238E27FC236}">
                <a16:creationId xmlns:a16="http://schemas.microsoft.com/office/drawing/2014/main" id="{C02F47C3-F31D-40AB-AD85-02ED4DAA4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99" y="941294"/>
            <a:ext cx="4303807" cy="563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Grafik 6">
            <a:extLst>
              <a:ext uri="{FF2B5EF4-FFF2-40B4-BE49-F238E27FC236}">
                <a16:creationId xmlns:a16="http://schemas.microsoft.com/office/drawing/2014/main" id="{93D9FAAD-B508-4064-8ADF-8CAA35757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875" y="188119"/>
            <a:ext cx="3722760" cy="601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D8CEFF2-59F3-4DD4-83FF-86035BA10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083" y="779930"/>
            <a:ext cx="7222298" cy="5405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8DD32FAB-064C-47E9-A185-EF818DECE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81450" y="6217664"/>
            <a:ext cx="2743200" cy="365125"/>
          </a:xfrm>
        </p:spPr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5A461CF9-D9A4-484C-A8CD-D7FA7A445F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47100" y="6255356"/>
            <a:ext cx="488950" cy="3922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cap="none" spc="0" baseline="0">
                <a:ln w="0">
                  <a:solidFill>
                    <a:schemeClr val="bg2"/>
                  </a:solidFill>
                </a:ln>
                <a:solidFill>
                  <a:schemeClr val="bg2">
                    <a:lumMod val="9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reflection blurRad="6350" stA="55000" endA="50" endPos="85000" dir="5400000" sy="-100000" algn="bl" rotWithShape="0"/>
                </a:effectLst>
              </a:defRPr>
            </a:lvl1pPr>
          </a:lstStyle>
          <a:p>
            <a:fld id="{CCCBB35F-BF7F-4F62-889F-C5B2F6BB899C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20FF881E-D2BC-4419-A297-0CF73016A8F0}"/>
              </a:ext>
            </a:extLst>
          </p:cNvPr>
          <p:cNvSpPr txBox="1">
            <a:spLocks/>
          </p:cNvSpPr>
          <p:nvPr/>
        </p:nvSpPr>
        <p:spPr>
          <a:xfrm>
            <a:off x="2805953" y="6217663"/>
            <a:ext cx="48954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Landesinnungsverband für das Bayerische </a:t>
            </a:r>
            <a:r>
              <a:rPr lang="de-DE" dirty="0" err="1"/>
              <a:t>Kaminkehrerhandwerk</a:t>
            </a:r>
            <a:endParaRPr lang="de-DE" dirty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/>
              <a:t>Mangnus Werner </a:t>
            </a:r>
            <a:r>
              <a:rPr lang="de-DE" dirty="0"/>
              <a:t>– Technischer Innungswart Lüneburger Heide</a:t>
            </a:r>
          </a:p>
        </p:txBody>
      </p:sp>
    </p:spTree>
    <p:extLst>
      <p:ext uri="{BB962C8B-B14F-4D97-AF65-F5344CB8AC3E}">
        <p14:creationId xmlns:p14="http://schemas.microsoft.com/office/powerpoint/2010/main" val="306225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19BE0FC-9399-4C2C-A94D-ABB2ADF8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1" dirty="0"/>
              <a:t>Erfüllungsoptionen für 65% EE    </a:t>
            </a:r>
            <a:r>
              <a:rPr lang="de-DE" sz="1800" b="1" i="1" dirty="0"/>
              <a:t>                                               </a:t>
            </a:r>
            <a:r>
              <a:rPr lang="de-DE" sz="1800" dirty="0"/>
              <a:t>04/2023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D912892-700F-453E-A2BA-021E812BF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65" y="946819"/>
            <a:ext cx="10694894" cy="5552593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</a:pPr>
            <a:r>
              <a:rPr lang="de-DE" dirty="0"/>
              <a:t>Einbau einer Heizungsanlage bei Nutzung von fester Biomasse</a:t>
            </a:r>
          </a:p>
          <a:p>
            <a:pPr>
              <a:spcBef>
                <a:spcPts val="1600"/>
              </a:spcBef>
            </a:pPr>
            <a:r>
              <a:rPr lang="de-DE" dirty="0"/>
              <a:t>Solarthermie</a:t>
            </a:r>
          </a:p>
          <a:p>
            <a:pPr>
              <a:spcBef>
                <a:spcPts val="1600"/>
              </a:spcBef>
            </a:pPr>
            <a:r>
              <a:rPr lang="de-DE" dirty="0"/>
              <a:t>Biomasse und grüner Wasserstoff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 </a:t>
            </a:r>
          </a:p>
          <a:p>
            <a:pPr>
              <a:spcBef>
                <a:spcPts val="1600"/>
              </a:spcBef>
            </a:pPr>
            <a:r>
              <a:rPr lang="de-DE" b="1" i="1" dirty="0">
                <a:solidFill>
                  <a:srgbClr val="FF0000"/>
                </a:solidFill>
              </a:rPr>
              <a:t>Einbau einer Wärmepumpen-Hybridheizung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Stromdirektheizung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Anschluss an ein Wärmenetz</a:t>
            </a:r>
          </a:p>
          <a:p>
            <a:pPr>
              <a:spcBef>
                <a:spcPts val="1600"/>
              </a:spcBef>
            </a:pPr>
            <a:r>
              <a:rPr lang="de-DE" b="1" i="1" dirty="0"/>
              <a:t>H2-Ready-Gas-Heizungen </a:t>
            </a:r>
            <a:r>
              <a:rPr lang="de-DE" dirty="0"/>
              <a:t>mit Transformationsplan Gasnetz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1D96A58-446F-45F7-86E8-00B55FF2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7C73-BD41-4DF7-829C-E187660479B4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997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600"/>
              </a:spcBef>
            </a:pPr>
            <a:r>
              <a:rPr lang="de-DE" sz="4000" b="1" i="1" dirty="0">
                <a:solidFill>
                  <a:srgbClr val="FF0000"/>
                </a:solidFill>
              </a:rPr>
              <a:t>Einbau einer Wärmepumpen-Hybridheizung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9C16755-3209-4016-A4AD-41C17D302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622" y="2515088"/>
            <a:ext cx="6294113" cy="3601033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8D3F249-B85C-4F5F-BF99-8723F2A0F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1224" y="2226280"/>
            <a:ext cx="4960209" cy="463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595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600"/>
              </a:spcBef>
            </a:pPr>
            <a:r>
              <a:rPr lang="de-DE" sz="4000" b="1" i="1" dirty="0">
                <a:solidFill>
                  <a:srgbClr val="FF0000"/>
                </a:solidFill>
              </a:rPr>
              <a:t>Einbau einer Wärmepumpen-Hybridheizung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CB060EC-E798-4530-AEC0-B4AF52026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7754" y="2413546"/>
            <a:ext cx="4494245" cy="449424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AD39764-6315-4AC2-AA55-7CE495414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313" y="2339651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62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36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600"/>
              </a:spcBef>
            </a:pPr>
            <a:r>
              <a:rPr lang="de-DE" sz="4000" b="1" i="1" dirty="0">
                <a:solidFill>
                  <a:srgbClr val="FF0000"/>
                </a:solidFill>
              </a:rPr>
              <a:t>Einbau einer Wärmepumpen-Hybridheizung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CB060EC-E798-4530-AEC0-B4AF52026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7754" y="2413546"/>
            <a:ext cx="4494245" cy="449424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AD39764-6315-4AC2-AA55-7CE495414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313" y="2339651"/>
            <a:ext cx="6096000" cy="3429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0B7DAE2-0A29-4A6B-8A6E-5EAF95F84D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5831" y="49791"/>
            <a:ext cx="5472963" cy="6858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979CFC0E-52A3-4DAE-AB73-AEBE3DD3C9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870" y="53650"/>
            <a:ext cx="7102929" cy="710292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0EF0A6B-C238-4875-BEBC-DEB4AC5B6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633" y="49790"/>
            <a:ext cx="6808209" cy="6808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4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600"/>
              </a:spcBef>
            </a:pPr>
            <a:r>
              <a:rPr lang="de-DE" sz="4000" b="1" i="1" dirty="0">
                <a:solidFill>
                  <a:srgbClr val="FF0000"/>
                </a:solidFill>
              </a:rPr>
              <a:t>Einbau einer Wärmepumpen-Hybridheizung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CB060EC-E798-4530-AEC0-B4AF52026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7754" y="2413546"/>
            <a:ext cx="4494245" cy="449424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E744816-AE7D-4827-806A-60B0D39CD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2413546"/>
            <a:ext cx="6666681" cy="444445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40BCF92-5966-4F39-9465-13A53C3358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1213" y="3429000"/>
            <a:ext cx="314325" cy="260790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14120E2-8C71-4544-B5E5-08C65584A1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1515" y="3706002"/>
            <a:ext cx="236591" cy="25116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441120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19BE0FC-9399-4C2C-A94D-ABB2ADF8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1" dirty="0"/>
              <a:t>Erfüllungsoptionen für 65% EE    </a:t>
            </a:r>
            <a:r>
              <a:rPr lang="de-DE" sz="1800" b="1" i="1" dirty="0"/>
              <a:t>                                               </a:t>
            </a:r>
            <a:r>
              <a:rPr lang="de-DE" sz="1800" dirty="0"/>
              <a:t>04/2023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D912892-700F-453E-A2BA-021E812BF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65" y="946819"/>
            <a:ext cx="10694894" cy="5552593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</a:pPr>
            <a:r>
              <a:rPr lang="de-DE" dirty="0"/>
              <a:t>Einbau einer Heizungsanlage bei Nutzung von fester Biomasse</a:t>
            </a:r>
          </a:p>
          <a:p>
            <a:pPr>
              <a:spcBef>
                <a:spcPts val="1600"/>
              </a:spcBef>
            </a:pPr>
            <a:r>
              <a:rPr lang="de-DE" dirty="0"/>
              <a:t>Solarthermie</a:t>
            </a:r>
          </a:p>
          <a:p>
            <a:pPr>
              <a:spcBef>
                <a:spcPts val="1600"/>
              </a:spcBef>
            </a:pPr>
            <a:r>
              <a:rPr lang="de-DE" dirty="0"/>
              <a:t>Biomasse und grüner Wasserstoff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Wärmepumpen-Hybridheizung</a:t>
            </a:r>
          </a:p>
          <a:p>
            <a:pPr>
              <a:spcBef>
                <a:spcPts val="1600"/>
              </a:spcBef>
            </a:pPr>
            <a:r>
              <a:rPr lang="de-DE" b="1" dirty="0">
                <a:solidFill>
                  <a:srgbClr val="FF0000"/>
                </a:solidFill>
              </a:rPr>
              <a:t>Einbau einer Stromdirektheizung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Anschluss an ein Wärmenetz</a:t>
            </a:r>
          </a:p>
          <a:p>
            <a:pPr>
              <a:spcBef>
                <a:spcPts val="1600"/>
              </a:spcBef>
            </a:pPr>
            <a:r>
              <a:rPr lang="de-DE" b="1" i="1" dirty="0"/>
              <a:t>H2-Ready-Gas-Heizungen </a:t>
            </a:r>
            <a:r>
              <a:rPr lang="de-DE" dirty="0"/>
              <a:t>mit Transformationsplan Gasnetz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1D96A58-446F-45F7-86E8-00B55FF2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7C73-BD41-4DF7-829C-E187660479B4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1253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5383762" y="1705660"/>
            <a:ext cx="6552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E30613"/>
                </a:solidFill>
              </a:rPr>
              <a:t>Einbau einer Stromdirektheizung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22B793E-6ED9-49A4-9E82-9EDECA6153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258" y="2442029"/>
            <a:ext cx="7570236" cy="441597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B2F8F8B-5BCD-4E40-987D-4561B5F18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4" y="1222309"/>
            <a:ext cx="4791254" cy="593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41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ED46F3-07F6-4991-B749-032CA266C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de-DE" dirty="0"/>
              <a:t>Es ist 5 vor 12Uhr ……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782DF0-2E73-4F17-915D-7DCBB3657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1A44C4-E9A4-42F3-9663-EDD521BF0A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E3ACD01-6332-4A78-A264-FC00B3C08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564" y="1296701"/>
            <a:ext cx="785812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83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19BE0FC-9399-4C2C-A94D-ABB2ADF8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1" dirty="0"/>
              <a:t>Erfüllungsoptionen für 65% EE    </a:t>
            </a:r>
            <a:r>
              <a:rPr lang="de-DE" sz="1800" b="1" i="1" dirty="0"/>
              <a:t>                                               </a:t>
            </a:r>
            <a:r>
              <a:rPr lang="de-DE" sz="1800" dirty="0"/>
              <a:t>04/2023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D912892-700F-453E-A2BA-021E812BF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65" y="946819"/>
            <a:ext cx="10694894" cy="5552593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</a:pPr>
            <a:r>
              <a:rPr lang="de-DE" dirty="0"/>
              <a:t>Einbau einer Heizungsanlage bei Nutzung von fester Biomasse</a:t>
            </a:r>
          </a:p>
          <a:p>
            <a:pPr>
              <a:spcBef>
                <a:spcPts val="1600"/>
              </a:spcBef>
            </a:pPr>
            <a:r>
              <a:rPr lang="de-DE" dirty="0"/>
              <a:t>Solarthermie</a:t>
            </a:r>
          </a:p>
          <a:p>
            <a:pPr>
              <a:spcBef>
                <a:spcPts val="1600"/>
              </a:spcBef>
            </a:pPr>
            <a:r>
              <a:rPr lang="de-DE" dirty="0"/>
              <a:t>Biomasse und grüner Wasserstoff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Wärmepumpen-Hybridheizung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Stromdirektheizung</a:t>
            </a:r>
          </a:p>
          <a:p>
            <a:pPr>
              <a:spcBef>
                <a:spcPts val="1600"/>
              </a:spcBef>
            </a:pPr>
            <a:r>
              <a:rPr lang="de-DE" b="1" i="1" dirty="0">
                <a:solidFill>
                  <a:srgbClr val="E30613"/>
                </a:solidFill>
              </a:rPr>
              <a:t>Anschluss an ein Wärmenetz</a:t>
            </a:r>
          </a:p>
          <a:p>
            <a:pPr>
              <a:spcBef>
                <a:spcPts val="1600"/>
              </a:spcBef>
            </a:pPr>
            <a:r>
              <a:rPr lang="de-DE" b="1" i="1" dirty="0"/>
              <a:t>H2-Ready-Gas-Heizungen </a:t>
            </a:r>
            <a:r>
              <a:rPr lang="de-DE" dirty="0"/>
              <a:t>mit Transformationsplan Gasnetz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1D96A58-446F-45F7-86E8-00B55FF2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7C73-BD41-4DF7-829C-E187660479B4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51320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286872" y="1705660"/>
            <a:ext cx="116491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800" b="1" dirty="0">
                <a:solidFill>
                  <a:srgbClr val="FF0000"/>
                </a:solidFill>
              </a:rPr>
              <a:t>Anschluss an ein Wärmenetz   </a:t>
            </a:r>
            <a:r>
              <a:rPr lang="de-DE" sz="2400" b="1" i="1" dirty="0">
                <a:solidFill>
                  <a:srgbClr val="FF0000"/>
                </a:solidFill>
              </a:rPr>
              <a:t>(kalte Nahwärme)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4C35DF1-D796-427F-8CC7-2F2EAB7B9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674" y="2478016"/>
            <a:ext cx="9358604" cy="437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58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19BE0FC-9399-4C2C-A94D-ABB2ADF8C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i="1" dirty="0"/>
              <a:t>Erfüllungsoptionen für 65% EE    </a:t>
            </a:r>
            <a:r>
              <a:rPr lang="de-DE" sz="1800" b="1" i="1" dirty="0"/>
              <a:t>                                               </a:t>
            </a:r>
            <a:r>
              <a:rPr lang="de-DE" sz="1800" dirty="0"/>
              <a:t>04/2023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2D912892-700F-453E-A2BA-021E812BF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365" y="946819"/>
            <a:ext cx="10694894" cy="5552593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</a:pPr>
            <a:r>
              <a:rPr lang="de-DE" dirty="0"/>
              <a:t>Einbau einer Heizungsanlage bei Nutzung von fester Biomasse</a:t>
            </a:r>
          </a:p>
          <a:p>
            <a:pPr>
              <a:spcBef>
                <a:spcPts val="1600"/>
              </a:spcBef>
            </a:pPr>
            <a:r>
              <a:rPr lang="de-DE" dirty="0"/>
              <a:t>Solarthermie</a:t>
            </a:r>
          </a:p>
          <a:p>
            <a:pPr>
              <a:spcBef>
                <a:spcPts val="1600"/>
              </a:spcBef>
            </a:pPr>
            <a:r>
              <a:rPr lang="de-DE" dirty="0"/>
              <a:t>Biomasse und grüner Wasserstoff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 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Wärmepumpen-Hybridheizung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Einbau einer Stromdirektheizung</a:t>
            </a:r>
          </a:p>
          <a:p>
            <a:pPr>
              <a:spcBef>
                <a:spcPts val="1600"/>
              </a:spcBef>
            </a:pPr>
            <a:r>
              <a:rPr lang="de-DE" dirty="0"/>
              <a:t>Anschluss an ein Wärmenetz</a:t>
            </a:r>
          </a:p>
          <a:p>
            <a:pPr>
              <a:spcBef>
                <a:spcPts val="1600"/>
              </a:spcBef>
            </a:pPr>
            <a:r>
              <a:rPr lang="de-DE" b="1" dirty="0">
                <a:solidFill>
                  <a:srgbClr val="E30613"/>
                </a:solidFill>
              </a:rPr>
              <a:t>H2-Ready-Gas-Heizungen mit Transformationsplan Gasnetz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B1D96A58-446F-45F7-86E8-00B55FF2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27C73-BD41-4DF7-829C-E187660479B4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73797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6B6451-BCD8-4F5A-835F-B3799EF9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653A1E4-23D7-48F5-B851-04BA2F672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532F3D0-8D7D-4BB9-BC2F-FEC7FBB91BBF}"/>
              </a:ext>
            </a:extLst>
          </p:cNvPr>
          <p:cNvSpPr txBox="1"/>
          <p:nvPr/>
        </p:nvSpPr>
        <p:spPr>
          <a:xfrm>
            <a:off x="286872" y="0"/>
            <a:ext cx="116491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Änderung des Gebäudeenergiegesetzes GEG</a:t>
            </a:r>
          </a:p>
          <a:p>
            <a:pPr algn="ctr"/>
            <a:r>
              <a:rPr lang="de-DE" sz="4000" b="1" i="1" dirty="0">
                <a:solidFill>
                  <a:srgbClr val="191919"/>
                </a:solidFill>
                <a:effectLst/>
                <a:latin typeface="bundesserifweb"/>
              </a:rPr>
              <a:t>Umsetzungsoptionen </a:t>
            </a:r>
            <a:r>
              <a:rPr lang="de-DE" sz="4000" b="0" i="0" dirty="0">
                <a:solidFill>
                  <a:srgbClr val="191919"/>
                </a:solidFill>
                <a:effectLst/>
                <a:latin typeface="bundesserifweb"/>
              </a:rPr>
              <a:t> </a:t>
            </a:r>
            <a:r>
              <a:rPr lang="de-DE" sz="4000" i="1" dirty="0">
                <a:solidFill>
                  <a:srgbClr val="FF0000"/>
                </a:solidFill>
                <a:effectLst/>
                <a:latin typeface="bundesserifweb"/>
              </a:rPr>
              <a:t>65% EE-Vorgabe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76B9E58-E22B-441F-A245-1A39D12B9D18}"/>
              </a:ext>
            </a:extLst>
          </p:cNvPr>
          <p:cNvSpPr txBox="1"/>
          <p:nvPr/>
        </p:nvSpPr>
        <p:spPr>
          <a:xfrm>
            <a:off x="149290" y="1705660"/>
            <a:ext cx="11786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600"/>
              </a:spcBef>
            </a:pPr>
            <a:r>
              <a:rPr lang="de-DE" sz="3200" b="1" dirty="0">
                <a:solidFill>
                  <a:srgbClr val="E30613"/>
                </a:solidFill>
              </a:rPr>
              <a:t>H2-Ready-Gas-Heizungen mit Transformationsplan Gasnetz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6AD7BB6-9894-4DB1-87D0-0F9EB7ECB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988" y="2290434"/>
            <a:ext cx="9199983" cy="456756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35C8E84-85C7-43BF-B40F-A07A0CAFB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4988" y="2290433"/>
            <a:ext cx="9199983" cy="456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10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liennummernplatzhalter 3">
            <a:extLst>
              <a:ext uri="{FF2B5EF4-FFF2-40B4-BE49-F238E27FC236}">
                <a16:creationId xmlns:a16="http://schemas.microsoft.com/office/drawing/2014/main" id="{CE42DF4D-0B4C-4F16-A705-F7ECF4DA596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anose="05000000000000000000" pitchFamily="2" charset="2"/>
              <a:buChar char="Ø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387A63D-D35E-4086-AE20-49E20667D678}" type="slidenum">
              <a:rPr lang="de-DE" altLang="de-DE" sz="1200"/>
              <a:pPr>
                <a:spcBef>
                  <a:spcPct val="0"/>
                </a:spcBef>
                <a:buFontTx/>
                <a:buNone/>
              </a:pPr>
              <a:t>44</a:t>
            </a:fld>
            <a:endParaRPr lang="de-DE" altLang="de-DE" sz="1200"/>
          </a:p>
        </p:txBody>
      </p:sp>
      <p:pic>
        <p:nvPicPr>
          <p:cNvPr id="49155" name="Grafik 4">
            <a:extLst>
              <a:ext uri="{FF2B5EF4-FFF2-40B4-BE49-F238E27FC236}">
                <a16:creationId xmlns:a16="http://schemas.microsoft.com/office/drawing/2014/main" id="{097507D0-5B72-4891-AFE9-B129EF7AE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18" y="0"/>
            <a:ext cx="10119797" cy="5809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Inhaltsplatzhalter 2">
            <a:extLst>
              <a:ext uri="{FF2B5EF4-FFF2-40B4-BE49-F238E27FC236}">
                <a16:creationId xmlns:a16="http://schemas.microsoft.com/office/drawing/2014/main" id="{EF596845-1335-4F88-85CA-47E0091239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657225"/>
            <a:ext cx="8318500" cy="5557838"/>
          </a:xfrm>
        </p:spPr>
        <p:txBody>
          <a:bodyPr/>
          <a:lstStyle/>
          <a:p>
            <a:pPr marL="0" indent="0" algn="ctr">
              <a:lnSpc>
                <a:spcPct val="120000"/>
              </a:lnSpc>
              <a:buNone/>
            </a:pPr>
            <a:r>
              <a:rPr lang="de-DE" altLang="de-DE" b="1">
                <a:cs typeface="Arial" panose="020B0604020202020204" pitchFamily="34" charset="0"/>
              </a:rPr>
              <a:t>Vielen Dank für Eure  Aufmerksamkeit</a:t>
            </a:r>
          </a:p>
        </p:txBody>
      </p:sp>
      <p:pic>
        <p:nvPicPr>
          <p:cNvPr id="51203" name="Grafik 6" descr="maiershofmitchkamin.jpg">
            <a:extLst>
              <a:ext uri="{FF2B5EF4-FFF2-40B4-BE49-F238E27FC236}">
                <a16:creationId xmlns:a16="http://schemas.microsoft.com/office/drawing/2014/main" id="{A64D1D7A-E217-4B81-8147-6D7460DD53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9" y="1357313"/>
            <a:ext cx="3805237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94BD1D13-C9EC-4448-AE23-6C6DB327E6F8}"/>
              </a:ext>
            </a:extLst>
          </p:cNvPr>
          <p:cNvSpPr/>
          <p:nvPr/>
        </p:nvSpPr>
        <p:spPr>
          <a:xfrm>
            <a:off x="4667250" y="5929313"/>
            <a:ext cx="2928938" cy="285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Tx/>
              <a:buChar char="-"/>
              <a:defRPr/>
            </a:pPr>
            <a:endParaRPr lang="de-DE" sz="900" dirty="0">
              <a:solidFill>
                <a:schemeClr val="bg1">
                  <a:lumMod val="75000"/>
                </a:schemeClr>
              </a:solidFill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C3808B8D-D382-4F06-B55E-7D6095808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819" y="1704513"/>
            <a:ext cx="8407154" cy="4184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de-DE" altLang="de-DE" sz="28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275D9364-EAE9-427D-8FAC-579A1D433F39}"/>
              </a:ext>
            </a:extLst>
          </p:cNvPr>
          <p:cNvSpPr txBox="1">
            <a:spLocks/>
          </p:cNvSpPr>
          <p:nvPr/>
        </p:nvSpPr>
        <p:spPr>
          <a:xfrm>
            <a:off x="7881450" y="6217664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C920F65-A827-4131-9267-B14163D00F0C}" type="datetime1">
              <a:rPr lang="de-DE" sz="1200" smtClean="0">
                <a:solidFill>
                  <a:schemeClr val="bg1">
                    <a:lumMod val="50000"/>
                  </a:schemeClr>
                </a:solidFill>
              </a:rPr>
              <a:pPr/>
              <a:t>08.05.2023</a:t>
            </a:fld>
            <a:endParaRPr lang="de-DE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C4F2304-4DB8-4791-8D75-6535B7EE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190" y="386468"/>
            <a:ext cx="4380845" cy="2920563"/>
          </a:xfrm>
          <a:prstGeom prst="rect">
            <a:avLst/>
          </a:prstGeom>
        </p:spPr>
      </p:pic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CED00190-020C-4B66-89D8-16B11E12F926}"/>
              </a:ext>
            </a:extLst>
          </p:cNvPr>
          <p:cNvSpPr txBox="1">
            <a:spLocks/>
          </p:cNvSpPr>
          <p:nvPr/>
        </p:nvSpPr>
        <p:spPr>
          <a:xfrm>
            <a:off x="717836" y="3747760"/>
            <a:ext cx="10527728" cy="248191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4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Tradition ist nicht  Asche zu bewahren –</a:t>
            </a:r>
          </a:p>
          <a:p>
            <a:pPr algn="ctr"/>
            <a:r>
              <a:rPr lang="de-DE" sz="47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Sondern die Glut am lodern zu halten !</a:t>
            </a:r>
            <a:endParaRPr lang="de-DE" sz="66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2A0B556-758E-4C83-96EA-8BF58E210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987" y="374446"/>
            <a:ext cx="2045895" cy="293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73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9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C394C5-6C52-4F3E-BD29-464DBC023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463" y="1"/>
            <a:ext cx="10515600" cy="537882"/>
          </a:xfrm>
        </p:spPr>
        <p:txBody>
          <a:bodyPr>
            <a:normAutofit/>
          </a:bodyPr>
          <a:lstStyle/>
          <a:p>
            <a:pPr algn="ctr"/>
            <a:r>
              <a:rPr lang="de-DE" sz="3200" dirty="0"/>
              <a:t>Klimaschutzgesetz 2021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36B9A63-25ED-4752-8D18-DF82814AA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AE01DC2-B301-4C4A-A2EA-0D22252273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43056D1-CC2A-4346-B60D-D63884911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664" y="618566"/>
            <a:ext cx="10404618" cy="596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1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98B05B-FFE4-46BB-AF9E-D02E65EEA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24770"/>
            <a:ext cx="11603541" cy="1149404"/>
          </a:xfrm>
        </p:spPr>
        <p:txBody>
          <a:bodyPr>
            <a:normAutofit/>
          </a:bodyPr>
          <a:lstStyle/>
          <a:p>
            <a:pPr algn="ctr"/>
            <a:r>
              <a:rPr lang="de-DE" sz="3200" dirty="0"/>
              <a:t>Energieversorgung für einen klimaneutralen Gebäudebestand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A468C2-2BA7-4F53-ADF9-50ADF175E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F9CA670-DE71-4E4C-9490-87DA8F5A76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7C5A155-5BC9-4D91-B5B7-B971061EF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73" y="1064621"/>
            <a:ext cx="9622542" cy="481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488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7A04E5-30E0-455E-AF71-FFE300D1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CFD8F46-B19B-4E6D-82FE-D0AD73311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F4741E-BC75-44C5-8932-CA876A035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52" y="1662291"/>
            <a:ext cx="597460" cy="36579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770D347-DC24-424F-87C5-E16A19B57431}"/>
              </a:ext>
            </a:extLst>
          </p:cNvPr>
          <p:cNvSpPr txBox="1"/>
          <p:nvPr/>
        </p:nvSpPr>
        <p:spPr>
          <a:xfrm>
            <a:off x="918721" y="1582340"/>
            <a:ext cx="9705929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800" b="1" dirty="0">
                <a:solidFill>
                  <a:srgbClr val="FF0000"/>
                </a:solidFill>
              </a:rPr>
              <a:t>Was wollen wir erreichen?</a:t>
            </a:r>
          </a:p>
          <a:p>
            <a:pPr marL="0" indent="0">
              <a:buNone/>
            </a:pPr>
            <a:endParaRPr lang="de-DE" sz="1200" b="1" dirty="0">
              <a:solidFill>
                <a:srgbClr val="FF0000"/>
              </a:solidFill>
            </a:endParaRPr>
          </a:p>
          <a:p>
            <a:endParaRPr lang="de-DE" sz="800" dirty="0"/>
          </a:p>
          <a:p>
            <a:pPr marL="457200" indent="-457200">
              <a:buFontTx/>
              <a:buChar char="-"/>
            </a:pPr>
            <a:r>
              <a:rPr lang="de-DE" sz="2800" dirty="0"/>
              <a:t>Die Ziele der Bundesrepublik Deutschland:</a:t>
            </a:r>
          </a:p>
          <a:p>
            <a:pPr marL="457200" indent="-457200">
              <a:buFontTx/>
              <a:buChar char="-"/>
            </a:pPr>
            <a:endParaRPr lang="de-DE" sz="1600" dirty="0"/>
          </a:p>
          <a:p>
            <a:r>
              <a:rPr lang="de-DE" sz="2800" dirty="0"/>
              <a:t>• </a:t>
            </a:r>
            <a:r>
              <a:rPr lang="de-DE" sz="2800" b="1" dirty="0"/>
              <a:t>Bis zum Jahr 2030 sollen 65 % weniger CO</a:t>
            </a:r>
            <a:r>
              <a:rPr lang="de-DE" sz="2800" b="1" baseline="-25000" dirty="0"/>
              <a:t>2</a:t>
            </a:r>
            <a:r>
              <a:rPr lang="de-DE" sz="2800" b="1" dirty="0"/>
              <a:t>-Emissionen </a:t>
            </a:r>
            <a:r>
              <a:rPr lang="de-DE" sz="2800" dirty="0"/>
              <a:t>(verglichen mit 1990) erreicht werden.</a:t>
            </a:r>
          </a:p>
          <a:p>
            <a:endParaRPr lang="de-DE" sz="1600" dirty="0"/>
          </a:p>
          <a:p>
            <a:r>
              <a:rPr lang="de-DE" sz="2800" dirty="0"/>
              <a:t>• Bis zum Jahr 2045 -- Klimaneutralität </a:t>
            </a:r>
          </a:p>
          <a:p>
            <a:endParaRPr lang="de-DE" sz="1600" dirty="0"/>
          </a:p>
          <a:p>
            <a:r>
              <a:rPr lang="de-DE" sz="2800" dirty="0"/>
              <a:t>Das bedeutet eine </a:t>
            </a:r>
            <a:r>
              <a:rPr lang="de-DE" sz="2800" b="1" dirty="0"/>
              <a:t>Halbierung der Treibhausgase in weniger als 8 Jahren </a:t>
            </a:r>
            <a:r>
              <a:rPr lang="de-DE" sz="2800" dirty="0"/>
              <a:t>und die vollständige Klimaneutralität bei der Energieerzeugung in 23 Jahren.</a:t>
            </a:r>
          </a:p>
          <a:p>
            <a:pPr marL="0" indent="0">
              <a:buNone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27886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65D4FD-EFFB-4157-B4F1-B94A7AD3F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92490"/>
            <a:ext cx="12039600" cy="1325563"/>
          </a:xfrm>
        </p:spPr>
        <p:txBody>
          <a:bodyPr>
            <a:noAutofit/>
          </a:bodyPr>
          <a:lstStyle/>
          <a:p>
            <a:pPr algn="ctr"/>
            <a:r>
              <a:rPr lang="de-DE" sz="3700" dirty="0"/>
              <a:t>Neukonzeption des Gebäudegesetzes (GEG 2.0) </a:t>
            </a:r>
            <a:br>
              <a:rPr lang="de-DE" sz="3700" dirty="0"/>
            </a:br>
            <a:r>
              <a:rPr lang="de-DE" sz="3400" dirty="0"/>
              <a:t>zur Erreichung eines klimaneutralen Gebäudebestandes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E9E83C-5639-4731-86AA-FD35A43E3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3B2382D-7BC6-48F9-8E6F-05D7A484F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E12C61F-250D-4374-87FB-45649783C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898" y="1418053"/>
            <a:ext cx="7100670" cy="473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09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5C01F6-8E5C-F79B-5A27-E950A6242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81460"/>
          </a:xfrm>
        </p:spPr>
        <p:txBody>
          <a:bodyPr>
            <a:normAutofit fontScale="90000"/>
          </a:bodyPr>
          <a:lstStyle/>
          <a:p>
            <a:r>
              <a:rPr lang="de-DE" dirty="0"/>
              <a:t>Bundesregierung:  Presseinfo  23.April 2023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F213A-83D5-63B6-BCAB-0773E4A1D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20F65-A827-4131-9267-B14163D00F0C}" type="datetime1">
              <a:rPr lang="de-DE" smtClean="0"/>
              <a:t>08.05.2023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2583867-AB53-BE79-6D49-E23FF1E758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CCBB35F-BF7F-4F62-889F-C5B2F6BB899C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FB70690-50DB-5354-C5B8-E95311EA6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012" y="1031717"/>
            <a:ext cx="9162661" cy="5270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562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F0DB9D48C5D5E48BD2A39E8D2835748" ma:contentTypeVersion="12" ma:contentTypeDescription="Ein neues Dokument erstellen." ma:contentTypeScope="" ma:versionID="4e7ef4670875b17463aed81f2f4c7944">
  <xsd:schema xmlns:xsd="http://www.w3.org/2001/XMLSchema" xmlns:xs="http://www.w3.org/2001/XMLSchema" xmlns:p="http://schemas.microsoft.com/office/2006/metadata/properties" xmlns:ns2="d1490ba0-5a64-43a9-a320-839b7578adc6" xmlns:ns3="9864d1b6-3046-4ec1-94a4-9e5ad479b745" targetNamespace="http://schemas.microsoft.com/office/2006/metadata/properties" ma:root="true" ma:fieldsID="938cfc72cff83b6241d1ccff36e88661" ns2:_="" ns3:_="">
    <xsd:import namespace="d1490ba0-5a64-43a9-a320-839b7578adc6"/>
    <xsd:import namespace="9864d1b6-3046-4ec1-94a4-9e5ad479b74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490ba0-5a64-43a9-a320-839b7578ad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64d1b6-3046-4ec1-94a4-9e5ad479b74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ABAFC6-F704-4E55-8AE7-1CFD8B037D4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9172DEE-245C-42CE-BF7C-389E51DFF4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490ba0-5a64-43a9-a320-839b7578adc6"/>
    <ds:schemaRef ds:uri="9864d1b6-3046-4ec1-94a4-9e5ad479b7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A6728F-353E-43B6-A061-DDD2D5DDF3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1130</Words>
  <Application>Microsoft Office PowerPoint</Application>
  <PresentationFormat>Breitbild</PresentationFormat>
  <Paragraphs>280</Paragraphs>
  <Slides>46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46</vt:i4>
      </vt:variant>
    </vt:vector>
  </HeadingPairs>
  <TitlesOfParts>
    <vt:vector size="50" baseType="lpstr">
      <vt:lpstr>Arial</vt:lpstr>
      <vt:lpstr>bundesserifweb</vt:lpstr>
      <vt:lpstr>Calibri</vt:lpstr>
      <vt:lpstr>1_Office Theme</vt:lpstr>
      <vt:lpstr>PowerPoint-Präsentation</vt:lpstr>
      <vt:lpstr>Weltklimakonferenz 2022; UN Generalsekretär Antonio Guterres:  „Wir sind auf dem Weg zur Klimahölle –  mit dem Fuß auf dem Gaspedal“</vt:lpstr>
      <vt:lpstr>Weltklimakonferenz 2022; UN Generalsekretär Antonio Guterres:  „Wir kämpfen den Kampf unseres Lebens –  und sind dabei zu verlieren“</vt:lpstr>
      <vt:lpstr>Es ist 5 vor 12Uhr ……</vt:lpstr>
      <vt:lpstr>Klimaschutzgesetz 2021</vt:lpstr>
      <vt:lpstr>Energieversorgung für einen klimaneutralen Gebäudebestand </vt:lpstr>
      <vt:lpstr>PowerPoint-Präsentation</vt:lpstr>
      <vt:lpstr>Neukonzeption des Gebäudegesetzes (GEG 2.0)  zur Erreichung eines klimaneutralen Gebäudebestandes</vt:lpstr>
      <vt:lpstr>Bundesregierung:  Presseinfo  23.April 2023</vt:lpstr>
      <vt:lpstr>Entwurf  Gebäudeenergiegesetz   GEG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Erfüllungsoptionen für 65% EE                                                   04/2023</vt:lpstr>
      <vt:lpstr>PowerPoint-Präsentation</vt:lpstr>
      <vt:lpstr>PowerPoint-Präsentation</vt:lpstr>
      <vt:lpstr>PowerPoint-Präsentation</vt:lpstr>
      <vt:lpstr>Erfüllungsoptionen für 65% EE                                                   04/2023</vt:lpstr>
      <vt:lpstr>PowerPoint-Präsentation</vt:lpstr>
      <vt:lpstr>Erfüllungsoptionen für 65% EE                                                   04/2023</vt:lpstr>
      <vt:lpstr>PowerPoint-Präsentation</vt:lpstr>
      <vt:lpstr>PowerPoint-Präsentation</vt:lpstr>
      <vt:lpstr>Erfüllungsoptionen für 65% EE                                                   04/2023</vt:lpstr>
      <vt:lpstr>PowerPoint-Präsentation</vt:lpstr>
      <vt:lpstr>PowerPoint-Präsentation</vt:lpstr>
      <vt:lpstr>PowerPoint-Präsentation</vt:lpstr>
      <vt:lpstr>Auslegung Wärmepumpe</vt:lpstr>
      <vt:lpstr>Auslegung Wärmepumpe</vt:lpstr>
      <vt:lpstr>Auslegung Wärmepumpe</vt:lpstr>
      <vt:lpstr>Erfahrungen Feldtest</vt:lpstr>
      <vt:lpstr>Erfüllungsoptionen für 65% EE                                                   04/2023</vt:lpstr>
      <vt:lpstr>PowerPoint-Präsentation</vt:lpstr>
      <vt:lpstr>PowerPoint-Präsentation</vt:lpstr>
      <vt:lpstr>PowerPoint-Präsentation</vt:lpstr>
      <vt:lpstr>PowerPoint-Präsentation</vt:lpstr>
      <vt:lpstr>Erfüllungsoptionen für 65% EE                                                   04/2023</vt:lpstr>
      <vt:lpstr>PowerPoint-Präsentation</vt:lpstr>
      <vt:lpstr>Erfüllungsoptionen für 65% EE                                                   04/2023</vt:lpstr>
      <vt:lpstr>PowerPoint-Präsentation</vt:lpstr>
      <vt:lpstr>Erfüllungsoptionen für 65% EE                                                   04/2023</vt:lpstr>
      <vt:lpstr>PowerPoint-Präsentation</vt:lpstr>
      <vt:lpstr>PowerPoint-Präsentation</vt:lpstr>
      <vt:lpstr>PowerPoint-Präsentation</vt:lpstr>
      <vt:lpstr>PowerPoint-Präsentation</vt:lpstr>
    </vt:vector>
  </TitlesOfParts>
  <Company>Landesinnungsverband für das Bayerische Kaminkehrerhandwerk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Peter Kastenmayer;p.kastenmayer@liv-info.de</dc:creator>
  <cp:lastModifiedBy>CT</cp:lastModifiedBy>
  <cp:revision>265</cp:revision>
  <dcterms:created xsi:type="dcterms:W3CDTF">2018-03-19T10:32:58Z</dcterms:created>
  <dcterms:modified xsi:type="dcterms:W3CDTF">2023-05-08T14:47:01Z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0x0101000F0DB9D48C5D5E48BD2A39E8D2835748</vt:lpwstr>
  </property>
</Properties>
</file>